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7"/>
  </p:notesMasterIdLst>
  <p:sldIdLst>
    <p:sldId id="357" r:id="rId2"/>
    <p:sldId id="342" r:id="rId3"/>
    <p:sldId id="360" r:id="rId4"/>
    <p:sldId id="359" r:id="rId5"/>
    <p:sldId id="343" r:id="rId6"/>
    <p:sldId id="346" r:id="rId7"/>
    <p:sldId id="362" r:id="rId8"/>
    <p:sldId id="358" r:id="rId9"/>
    <p:sldId id="344" r:id="rId10"/>
    <p:sldId id="347" r:id="rId11"/>
    <p:sldId id="345" r:id="rId12"/>
    <p:sldId id="348" r:id="rId13"/>
    <p:sldId id="361" r:id="rId14"/>
    <p:sldId id="356" r:id="rId15"/>
    <p:sldId id="350" r:id="rId16"/>
  </p:sldIdLst>
  <p:sldSz cx="7620000" cy="571500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13"/>
  </p:normalViewPr>
  <p:slideViewPr>
    <p:cSldViewPr snapToGrid="0" snapToObjects="1">
      <p:cViewPr varScale="1">
        <p:scale>
          <a:sx n="145" d="100"/>
          <a:sy n="145" d="100"/>
        </p:scale>
        <p:origin x="17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A98E6-CEE6-2942-A455-82FBDD28ADDB}" type="datetimeFigureOut">
              <a:rPr lang="en-US" smtClean="0"/>
              <a:t>5/17/18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CEA5F-2B85-0349-8759-DC24E7B1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4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60A84-5AA3-C546-85B6-727AFE6F8F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15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33" y="668583"/>
            <a:ext cx="4682096" cy="2117859"/>
          </a:xfrm>
        </p:spPr>
        <p:txBody>
          <a:bodyPr bIns="0" anchor="b">
            <a:normAutofit/>
          </a:bodyPr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6933" y="2942671"/>
            <a:ext cx="4682096" cy="814684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33" b="0" cap="all" baseline="0">
                <a:solidFill>
                  <a:schemeClr val="tx1"/>
                </a:solidFill>
              </a:defRPr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96933" y="274424"/>
            <a:ext cx="2571910" cy="25766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95586" y="665811"/>
            <a:ext cx="668338" cy="419648"/>
          </a:xfrm>
        </p:spPr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996933" y="2940452"/>
            <a:ext cx="468209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917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202910" y="1539240"/>
            <a:ext cx="547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58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65024" y="665812"/>
            <a:ext cx="919189" cy="388324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2910" y="665812"/>
            <a:ext cx="4417579" cy="388324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5765023" y="665812"/>
            <a:ext cx="0" cy="3883241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95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202910" y="1539240"/>
            <a:ext cx="547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89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09" y="1463442"/>
            <a:ext cx="4680835" cy="1573292"/>
          </a:xfrm>
        </p:spPr>
        <p:txBody>
          <a:bodyPr anchor="b">
            <a:normAutofit/>
          </a:bodyPr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0" y="3171830"/>
            <a:ext cx="4680835" cy="844108"/>
          </a:xfrm>
        </p:spPr>
        <p:txBody>
          <a:bodyPr tIns="91440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285739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02909" y="3170821"/>
            <a:ext cx="4680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70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0" y="670742"/>
            <a:ext cx="5476119" cy="8827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2909" y="1678280"/>
            <a:ext cx="2604893" cy="28646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4318" y="1678280"/>
            <a:ext cx="2604710" cy="28646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202910" y="1539240"/>
            <a:ext cx="547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5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202910" y="1539240"/>
            <a:ext cx="547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09" y="670137"/>
            <a:ext cx="5476120" cy="8802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09" y="1682959"/>
            <a:ext cx="2604805" cy="66828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33" b="0" cap="all" baseline="0">
                <a:solidFill>
                  <a:schemeClr val="accent1"/>
                </a:solidFill>
              </a:defRPr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2909" y="2353559"/>
            <a:ext cx="2604805" cy="2203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74318" y="1685837"/>
            <a:ext cx="2604710" cy="668531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33" b="0" cap="all" baseline="0">
                <a:solidFill>
                  <a:schemeClr val="accent1"/>
                </a:solidFill>
              </a:defRPr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74318" y="2351243"/>
            <a:ext cx="2604710" cy="21978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202910" y="1539240"/>
            <a:ext cx="547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1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6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202" y="665811"/>
            <a:ext cx="2021625" cy="1872598"/>
          </a:xfr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880" y="665812"/>
            <a:ext cx="3190148" cy="388235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9202" y="2671244"/>
            <a:ext cx="2022808" cy="1873484"/>
          </a:xfrm>
        </p:spPr>
        <p:txBody>
          <a:bodyPr>
            <a:normAutofit/>
          </a:bodyPr>
          <a:lstStyle>
            <a:lvl1pPr marL="0" indent="0" algn="l">
              <a:buNone/>
              <a:defRPr sz="1333"/>
            </a:lvl1pPr>
            <a:lvl2pPr marL="285739" indent="0">
              <a:buNone/>
              <a:defRPr sz="875"/>
            </a:lvl2pPr>
            <a:lvl3pPr marL="571477" indent="0">
              <a:buNone/>
              <a:defRPr sz="750"/>
            </a:lvl3pPr>
            <a:lvl4pPr marL="857216" indent="0">
              <a:buNone/>
              <a:defRPr sz="625"/>
            </a:lvl4pPr>
            <a:lvl5pPr marL="1142954" indent="0">
              <a:buNone/>
              <a:defRPr sz="625"/>
            </a:lvl5pPr>
            <a:lvl6pPr marL="1428693" indent="0">
              <a:buNone/>
              <a:defRPr sz="625"/>
            </a:lvl6pPr>
            <a:lvl7pPr marL="1714431" indent="0">
              <a:buNone/>
              <a:defRPr sz="625"/>
            </a:lvl7pPr>
            <a:lvl8pPr marL="2000170" indent="0">
              <a:buNone/>
              <a:defRPr sz="625"/>
            </a:lvl8pPr>
            <a:lvl9pPr marL="2285909" indent="0">
              <a:buNone/>
              <a:defRPr sz="6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201457" y="2671243"/>
            <a:ext cx="201939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82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163751" y="401809"/>
            <a:ext cx="2926156" cy="4290918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457" y="941261"/>
            <a:ext cx="2704113" cy="1525487"/>
          </a:xfrm>
        </p:spPr>
        <p:txBody>
          <a:bodyPr anchor="b">
            <a:norm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00107" y="935453"/>
            <a:ext cx="1862498" cy="3221939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000"/>
            </a:lvl1pPr>
            <a:lvl2pPr marL="285739" indent="0">
              <a:buNone/>
              <a:defRPr sz="1750"/>
            </a:lvl2pPr>
            <a:lvl3pPr marL="571477" indent="0">
              <a:buNone/>
              <a:defRPr sz="1500"/>
            </a:lvl3pPr>
            <a:lvl4pPr marL="857216" indent="0">
              <a:buNone/>
              <a:defRPr sz="1250"/>
            </a:lvl4pPr>
            <a:lvl5pPr marL="1142954" indent="0">
              <a:buNone/>
              <a:defRPr sz="1250"/>
            </a:lvl5pPr>
            <a:lvl6pPr marL="1428693" indent="0">
              <a:buNone/>
              <a:defRPr sz="1250"/>
            </a:lvl6pPr>
            <a:lvl7pPr marL="1714431" indent="0">
              <a:buNone/>
              <a:defRPr sz="1250"/>
            </a:lvl7pPr>
            <a:lvl8pPr marL="2000170" indent="0">
              <a:buNone/>
              <a:defRPr sz="1250"/>
            </a:lvl8pPr>
            <a:lvl9pPr marL="2285909" indent="0">
              <a:buNone/>
              <a:defRPr sz="1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2910" y="2621660"/>
            <a:ext cx="2700238" cy="1669785"/>
          </a:xfrm>
        </p:spPr>
        <p:txBody>
          <a:bodyPr>
            <a:normAutofit/>
          </a:bodyPr>
          <a:lstStyle>
            <a:lvl1pPr marL="0" indent="0" algn="l">
              <a:buNone/>
              <a:defRPr sz="1500"/>
            </a:lvl1pPr>
            <a:lvl2pPr marL="285739" indent="0">
              <a:buNone/>
              <a:defRPr sz="875"/>
            </a:lvl2pPr>
            <a:lvl3pPr marL="571477" indent="0">
              <a:buNone/>
              <a:defRPr sz="750"/>
            </a:lvl3pPr>
            <a:lvl4pPr marL="857216" indent="0">
              <a:buNone/>
              <a:defRPr sz="625"/>
            </a:lvl4pPr>
            <a:lvl5pPr marL="1142954" indent="0">
              <a:buNone/>
              <a:defRPr sz="625"/>
            </a:lvl5pPr>
            <a:lvl6pPr marL="1428693" indent="0">
              <a:buNone/>
              <a:defRPr sz="625"/>
            </a:lvl6pPr>
            <a:lvl7pPr marL="1714431" indent="0">
              <a:buNone/>
              <a:defRPr sz="625"/>
            </a:lvl7pPr>
            <a:lvl8pPr marL="2000170" indent="0">
              <a:buNone/>
              <a:defRPr sz="625"/>
            </a:lvl8pPr>
            <a:lvl9pPr marL="2285909" indent="0">
              <a:buNone/>
              <a:defRPr sz="6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97220" y="4558215"/>
            <a:ext cx="2710350" cy="266769"/>
          </a:xfrm>
        </p:spPr>
        <p:txBody>
          <a:bodyPr/>
          <a:lstStyle>
            <a:lvl1pPr algn="l">
              <a:defRPr/>
            </a:lvl1pPr>
          </a:lstStyle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97942" y="265534"/>
            <a:ext cx="2709628" cy="26744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01068" y="2619671"/>
            <a:ext cx="270167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94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79778"/>
            <a:ext cx="7620000" cy="33996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5079378"/>
            <a:ext cx="7620001" cy="645606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5084273"/>
            <a:ext cx="7620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0" y="670434"/>
            <a:ext cx="5476119" cy="8743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0" y="1679778"/>
            <a:ext cx="5476119" cy="2875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5452" y="275308"/>
            <a:ext cx="1973577" cy="2576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FA63A-3CB1-7741-B31B-3C9E924CEDEE}" type="datetimeFigureOut">
              <a:rPr lang="en-US" smtClean="0"/>
              <a:t>5/17/18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2909" y="274424"/>
            <a:ext cx="3361670" cy="2576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37" y="665811"/>
            <a:ext cx="663122" cy="41964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333">
                <a:solidFill>
                  <a:schemeClr val="accent1"/>
                </a:solidFill>
              </a:defRPr>
            </a:lvl1pPr>
          </a:lstStyle>
          <a:p>
            <a:fld id="{91911CCE-E37F-4845-866C-FD3BB745A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8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71477" rtl="0" eaLnBrk="1" latinLnBrk="0" hangingPunct="1">
        <a:lnSpc>
          <a:spcPct val="90000"/>
        </a:lnSpc>
        <a:spcBef>
          <a:spcPct val="0"/>
        </a:spcBef>
        <a:buNone/>
        <a:defRPr sz="2667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90492" indent="-190492" algn="l" defTabSz="571477" rtl="0" eaLnBrk="1" latinLnBrk="0" hangingPunct="1">
        <a:lnSpc>
          <a:spcPct val="120000"/>
        </a:lnSpc>
        <a:spcBef>
          <a:spcPts val="833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67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71477" indent="-190492" algn="l" defTabSz="571477" rtl="0" eaLnBrk="1" latinLnBrk="0" hangingPunct="1">
        <a:lnSpc>
          <a:spcPct val="120000"/>
        </a:lnSpc>
        <a:spcBef>
          <a:spcPts val="41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33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52462" indent="-190492" algn="l" defTabSz="571477" rtl="0" eaLnBrk="1" latinLnBrk="0" hangingPunct="1">
        <a:lnSpc>
          <a:spcPct val="120000"/>
        </a:lnSpc>
        <a:spcBef>
          <a:spcPts val="41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3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33447" indent="-190492" algn="l" defTabSz="571477" rtl="0" eaLnBrk="1" latinLnBrk="0" hangingPunct="1">
        <a:lnSpc>
          <a:spcPct val="120000"/>
        </a:lnSpc>
        <a:spcBef>
          <a:spcPts val="41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167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714431" indent="-190492" algn="l" defTabSz="571477" rtl="0" eaLnBrk="1" latinLnBrk="0" hangingPunct="1">
        <a:lnSpc>
          <a:spcPct val="120000"/>
        </a:lnSpc>
        <a:spcBef>
          <a:spcPts val="41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120000"/>
        </a:lnSpc>
        <a:spcBef>
          <a:spcPts val="41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120000"/>
        </a:lnSpc>
        <a:spcBef>
          <a:spcPts val="41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120000"/>
        </a:lnSpc>
        <a:spcBef>
          <a:spcPts val="41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120000"/>
        </a:lnSpc>
        <a:spcBef>
          <a:spcPts val="41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39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477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16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2954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693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431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170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5909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dbischoff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plib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2BD5AED-EECF-284F-BE88-4DB428D7E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142" y="1215812"/>
            <a:ext cx="6963103" cy="1588394"/>
          </a:xfrm>
        </p:spPr>
        <p:txBody>
          <a:bodyPr anchor="ctr" anchorCtr="0">
            <a:normAutofit/>
          </a:bodyPr>
          <a:lstStyle/>
          <a:p>
            <a:pPr marL="5953" indent="-5953"/>
            <a:r>
              <a:rPr lang="en-US" sz="3000" dirty="0"/>
              <a:t>Two principles: </a:t>
            </a:r>
            <a:br>
              <a:rPr lang="en-US" sz="3000" dirty="0"/>
            </a:br>
            <a:r>
              <a:rPr lang="en-US" sz="3000" dirty="0"/>
              <a:t>does righteousness have an end?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19D3E-3CD0-3E4C-8A42-02E32D8F30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7552" y="3026481"/>
            <a:ext cx="5891092" cy="61101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Fred bischoff</a:t>
            </a:r>
          </a:p>
          <a:p>
            <a:r>
              <a:rPr lang="en-US" dirty="0">
                <a:hlinkClick r:id="rId3"/>
              </a:rPr>
              <a:t>www.Fredbischoff.com</a:t>
            </a:r>
            <a:r>
              <a:rPr lang="en-US" dirty="0"/>
              <a:t> • </a:t>
            </a:r>
            <a:r>
              <a:rPr lang="en-US" dirty="0">
                <a:hlinkClick r:id="rId4"/>
              </a:rPr>
              <a:t>www.aplib.org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880BD8-5288-BE41-9815-72BA2B43FE32}"/>
              </a:ext>
            </a:extLst>
          </p:cNvPr>
          <p:cNvSpPr/>
          <p:nvPr/>
        </p:nvSpPr>
        <p:spPr>
          <a:xfrm>
            <a:off x="1473295" y="2532700"/>
            <a:ext cx="297870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cap="all" dirty="0"/>
              <a:t>Christ Our Righteousness: 1</a:t>
            </a:r>
          </a:p>
        </p:txBody>
      </p:sp>
    </p:spTree>
    <p:extLst>
      <p:ext uri="{BB962C8B-B14F-4D97-AF65-F5344CB8AC3E}">
        <p14:creationId xmlns:p14="http://schemas.microsoft.com/office/powerpoint/2010/main" val="1157098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time of 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sanctuary showed the continual battle and its end</a:t>
            </a:r>
          </a:p>
          <a:p>
            <a:r>
              <a:rPr lang="en-US" dirty="0"/>
              <a:t>Daily activities: ongoing battle</a:t>
            </a:r>
          </a:p>
          <a:p>
            <a:r>
              <a:rPr lang="en-US" dirty="0"/>
              <a:t>Yearly activities: process to lead to the end</a:t>
            </a:r>
          </a:p>
          <a:p>
            <a:r>
              <a:rPr lang="en-US" dirty="0"/>
              <a:t>Spring feast days: within Jesus’ first coming</a:t>
            </a:r>
          </a:p>
          <a:p>
            <a:r>
              <a:rPr lang="en-US" dirty="0"/>
              <a:t>Fall feast days: around Jesus’ second coming</a:t>
            </a:r>
          </a:p>
          <a:p>
            <a:r>
              <a:rPr lang="en-US" dirty="0"/>
              <a:t>Day of Atonement = final transition</a:t>
            </a:r>
          </a:p>
        </p:txBody>
      </p:sp>
    </p:spTree>
    <p:extLst>
      <p:ext uri="{BB962C8B-B14F-4D97-AF65-F5344CB8AC3E}">
        <p14:creationId xmlns:p14="http://schemas.microsoft.com/office/powerpoint/2010/main" val="40439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portion from the beginning until just before Jesus returns</a:t>
            </a:r>
          </a:p>
          <a:p>
            <a:r>
              <a:rPr lang="en-US" dirty="0"/>
              <a:t>God’s human agents in the process = Advent Movement</a:t>
            </a:r>
          </a:p>
          <a:p>
            <a:r>
              <a:rPr lang="en-US" dirty="0"/>
              <a:t>Personal Creator</a:t>
            </a:r>
          </a:p>
          <a:p>
            <a:r>
              <a:rPr lang="en-US" dirty="0"/>
              <a:t>Significant events at beginning</a:t>
            </a:r>
          </a:p>
        </p:txBody>
      </p:sp>
    </p:spTree>
    <p:extLst>
      <p:ext uri="{BB962C8B-B14F-4D97-AF65-F5344CB8AC3E}">
        <p14:creationId xmlns:p14="http://schemas.microsoft.com/office/powerpoint/2010/main" val="248011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New, contrary philosophical movements at the same time</a:t>
            </a:r>
          </a:p>
          <a:p>
            <a:pPr lvl="1"/>
            <a:r>
              <a:rPr lang="en-US" dirty="0"/>
              <a:t>Naturalism / Darwinism: no personal creator: macro-evolution</a:t>
            </a:r>
          </a:p>
          <a:p>
            <a:pPr lvl="1"/>
            <a:r>
              <a:rPr lang="en-US" dirty="0"/>
              <a:t>Spiritualism: creator/immortality in everyone: spirit over-emphasis</a:t>
            </a:r>
          </a:p>
          <a:p>
            <a:pPr lvl="1"/>
            <a:r>
              <a:rPr lang="en-US" dirty="0"/>
              <a:t>Mormonism: evolving Creator and creation</a:t>
            </a:r>
          </a:p>
          <a:p>
            <a:pPr lvl="1"/>
            <a:r>
              <a:rPr lang="en-US" dirty="0"/>
              <a:t>Christian Scientism: illusion of physical: under-emphasis of material</a:t>
            </a:r>
          </a:p>
          <a:p>
            <a:r>
              <a:rPr lang="en-US" dirty="0"/>
              <a:t>Some merging occurring: evolutionary emergence</a:t>
            </a:r>
          </a:p>
        </p:txBody>
      </p:sp>
    </p:spTree>
    <p:extLst>
      <p:ext uri="{BB962C8B-B14F-4D97-AF65-F5344CB8AC3E}">
        <p14:creationId xmlns:p14="http://schemas.microsoft.com/office/powerpoint/2010/main" val="231652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Eternal principle: purity of His character; unselfish love</a:t>
            </a:r>
          </a:p>
          <a:p>
            <a:r>
              <a:rPr lang="en-US" dirty="0"/>
              <a:t>In “the end”: “perfect love” 1 John 4:17, 18</a:t>
            </a:r>
          </a:p>
          <a:p>
            <a:r>
              <a:rPr lang="en-US" dirty="0"/>
              <a:t>Temporary principle: counterfeit, parasite</a:t>
            </a:r>
          </a:p>
          <a:p>
            <a:r>
              <a:rPr lang="en-US" dirty="0"/>
              <a:t>In “the end”: “lovers of self” 2 Timothy 3:1-5, 13 (see 1 Timothy 4:1)</a:t>
            </a:r>
          </a:p>
          <a:p>
            <a:r>
              <a:rPr lang="en-US"/>
              <a:t>Ripening at </a:t>
            </a:r>
            <a:r>
              <a:rPr lang="en-US" dirty="0"/>
              <a:t>the end: Revelation 14:15 (see Matthew 13:39)</a:t>
            </a:r>
          </a:p>
        </p:txBody>
      </p:sp>
    </p:spTree>
    <p:extLst>
      <p:ext uri="{BB962C8B-B14F-4D97-AF65-F5344CB8AC3E}">
        <p14:creationId xmlns:p14="http://schemas.microsoft.com/office/powerpoint/2010/main" val="110403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principle / motive is driving your life?</a:t>
            </a:r>
          </a:p>
        </p:txBody>
      </p:sp>
    </p:spTree>
    <p:extLst>
      <p:ext uri="{BB962C8B-B14F-4D97-AF65-F5344CB8AC3E}">
        <p14:creationId xmlns:p14="http://schemas.microsoft.com/office/powerpoint/2010/main" val="119656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8E84-F8E0-8B40-A8AC-1CB3E68FA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834BA-3F70-B148-82ED-FC298AF03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3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C987-6293-654A-9715-E524B86D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AA509-D154-9646-B513-BE27EE26D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theme: “Christ our righteousness”</a:t>
            </a:r>
          </a:p>
          <a:p>
            <a:r>
              <a:rPr lang="en-US" dirty="0"/>
              <a:t>Consider what does “righteousness” mean</a:t>
            </a:r>
          </a:p>
          <a:p>
            <a:r>
              <a:rPr lang="en-US" dirty="0"/>
              <a:t>Trace it through our Adventist history</a:t>
            </a:r>
          </a:p>
          <a:p>
            <a:r>
              <a:rPr lang="en-US" dirty="0"/>
              <a:t>“Advent” (His coming): relation to righteousness</a:t>
            </a:r>
          </a:p>
          <a:p>
            <a:r>
              <a:rPr lang="en-US" dirty="0"/>
              <a:t>Focus on Him: “follow the Lamb” (Revelation 14:4)</a:t>
            </a:r>
          </a:p>
        </p:txBody>
      </p:sp>
    </p:spTree>
    <p:extLst>
      <p:ext uri="{BB962C8B-B14F-4D97-AF65-F5344CB8AC3E}">
        <p14:creationId xmlns:p14="http://schemas.microsoft.com/office/powerpoint/2010/main" val="310241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C987-6293-654A-9715-E524B86D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AA509-D154-9646-B513-BE27EE26D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Kingdom righteousness: Matthew 6:33</a:t>
            </a:r>
          </a:p>
          <a:p>
            <a:r>
              <a:rPr lang="en-US" dirty="0"/>
              <a:t>Kingdom gospel: Matthew 24:14</a:t>
            </a:r>
          </a:p>
          <a:p>
            <a:pPr lvl="1"/>
            <a:r>
              <a:rPr lang="en-US" dirty="0"/>
              <a:t>Final witness</a:t>
            </a:r>
          </a:p>
          <a:p>
            <a:pPr lvl="1"/>
            <a:r>
              <a:rPr lang="en-US" dirty="0"/>
              <a:t>The end come</a:t>
            </a:r>
          </a:p>
          <a:p>
            <a:r>
              <a:rPr lang="en-US" dirty="0"/>
              <a:t>Relation to His coming</a:t>
            </a:r>
          </a:p>
          <a:p>
            <a:r>
              <a:rPr lang="en-US" dirty="0"/>
              <a:t>What endures and what ends? Verses 12, 13</a:t>
            </a:r>
          </a:p>
        </p:txBody>
      </p:sp>
    </p:spTree>
    <p:extLst>
      <p:ext uri="{BB962C8B-B14F-4D97-AF65-F5344CB8AC3E}">
        <p14:creationId xmlns:p14="http://schemas.microsoft.com/office/powerpoint/2010/main" val="303100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C987-6293-654A-9715-E524B86D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AA509-D154-9646-B513-BE27EE26D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Syllabus of setting, timeline, resources: “Adventist History” </a:t>
            </a:r>
            <a:br>
              <a:rPr lang="en-US" dirty="0"/>
            </a:br>
            <a:r>
              <a:rPr lang="en-US" dirty="0"/>
              <a:t>At </a:t>
            </a:r>
            <a:r>
              <a:rPr lang="en-US" dirty="0" err="1"/>
              <a:t>www.APLib.org</a:t>
            </a:r>
            <a:br>
              <a:rPr lang="en-US" dirty="0"/>
            </a:br>
            <a:r>
              <a:rPr lang="en-US" dirty="0"/>
              <a:t>Check http://</a:t>
            </a:r>
            <a:r>
              <a:rPr lang="en-US" dirty="0" err="1"/>
              <a:t>bit.ly</a:t>
            </a:r>
            <a:r>
              <a:rPr lang="en-US" dirty="0"/>
              <a:t>/2ugDHh4 for the latest version of this document. </a:t>
            </a:r>
          </a:p>
          <a:p>
            <a:r>
              <a:rPr lang="en-US" dirty="0"/>
              <a:t>Setting of the Advent Movement (pages 1, 2)</a:t>
            </a:r>
          </a:p>
          <a:p>
            <a:r>
              <a:rPr lang="en-US" dirty="0"/>
              <a:t>1831-1910 Timeline (pages 3-12)</a:t>
            </a:r>
          </a:p>
          <a:p>
            <a:r>
              <a:rPr lang="en-US" dirty="0"/>
              <a:t>Summary (pages 12-15)</a:t>
            </a:r>
          </a:p>
          <a:p>
            <a:r>
              <a:rPr lang="en-US" dirty="0"/>
              <a:t>Other reference material (pages 16-25)</a:t>
            </a:r>
          </a:p>
        </p:txBody>
      </p:sp>
    </p:spTree>
    <p:extLst>
      <p:ext uri="{BB962C8B-B14F-4D97-AF65-F5344CB8AC3E}">
        <p14:creationId xmlns:p14="http://schemas.microsoft.com/office/powerpoint/2010/main" val="150865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Eternity past to eternity future</a:t>
            </a:r>
          </a:p>
          <a:p>
            <a:r>
              <a:rPr lang="en-US" dirty="0"/>
              <a:t>Importance of knowing history</a:t>
            </a:r>
          </a:p>
          <a:p>
            <a:r>
              <a:rPr lang="en-US" dirty="0"/>
              <a:t>The two principles: one eternal, one temporary</a:t>
            </a:r>
          </a:p>
        </p:txBody>
      </p:sp>
    </p:spTree>
    <p:extLst>
      <p:ext uri="{BB962C8B-B14F-4D97-AF65-F5344CB8AC3E}">
        <p14:creationId xmlns:p14="http://schemas.microsoft.com/office/powerpoint/2010/main" val="157416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two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Eternal principle and temporary principle</a:t>
            </a:r>
          </a:p>
          <a:p>
            <a:r>
              <a:rPr lang="en-US" dirty="0"/>
              <a:t>Many ways the Bible describes the two:</a:t>
            </a:r>
          </a:p>
          <a:p>
            <a:pPr lvl="1"/>
            <a:r>
              <a:rPr lang="en-US" dirty="0"/>
              <a:t>Unselfishness vs. selfishness</a:t>
            </a:r>
          </a:p>
          <a:p>
            <a:pPr lvl="1"/>
            <a:r>
              <a:rPr lang="en-US" dirty="0"/>
              <a:t>Humility vs. pride</a:t>
            </a:r>
          </a:p>
          <a:p>
            <a:pPr lvl="1"/>
            <a:r>
              <a:rPr lang="en-US" dirty="0"/>
              <a:t>Giving vs. taking</a:t>
            </a:r>
          </a:p>
          <a:p>
            <a:pPr lvl="1"/>
            <a:r>
              <a:rPr lang="en-US" dirty="0"/>
              <a:t>The truth (about God) vs. the lie</a:t>
            </a:r>
          </a:p>
          <a:p>
            <a:pPr lvl="1"/>
            <a:r>
              <a:rPr lang="en-US" dirty="0"/>
              <a:t>Rock vs. sand</a:t>
            </a:r>
          </a:p>
          <a:p>
            <a:pPr lvl="1"/>
            <a:r>
              <a:rPr lang="en-US" dirty="0"/>
              <a:t>Stand vs. fall</a:t>
            </a:r>
          </a:p>
          <a:p>
            <a:pPr lvl="1"/>
            <a:r>
              <a:rPr lang="en-US" dirty="0"/>
              <a:t>God’s kingdom vs. all earthly kingdoms (Babylon)</a:t>
            </a:r>
          </a:p>
        </p:txBody>
      </p:sp>
    </p:spTree>
    <p:extLst>
      <p:ext uri="{BB962C8B-B14F-4D97-AF65-F5344CB8AC3E}">
        <p14:creationId xmlns:p14="http://schemas.microsoft.com/office/powerpoint/2010/main" val="19987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two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temporary principle had a beginning, and will have an end</a:t>
            </a:r>
          </a:p>
          <a:p>
            <a:r>
              <a:rPr lang="en-US" dirty="0"/>
              <a:t>The great controversy is the battle between the two</a:t>
            </a:r>
          </a:p>
          <a:p>
            <a:r>
              <a:rPr lang="en-US" dirty="0"/>
              <a:t>The end of the controversy is actually the end of the temporary principle</a:t>
            </a:r>
          </a:p>
        </p:txBody>
      </p:sp>
    </p:spTree>
    <p:extLst>
      <p:ext uri="{BB962C8B-B14F-4D97-AF65-F5344CB8AC3E}">
        <p14:creationId xmlns:p14="http://schemas.microsoft.com/office/powerpoint/2010/main" val="154338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eternal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“righteousness”</a:t>
            </a:r>
          </a:p>
          <a:p>
            <a:pPr lvl="1"/>
            <a:r>
              <a:rPr lang="en-US" dirty="0"/>
              <a:t>Our need: Isaiah 64:6</a:t>
            </a:r>
          </a:p>
          <a:p>
            <a:r>
              <a:rPr lang="en-US" dirty="0"/>
              <a:t>Sourced and centered in a Person</a:t>
            </a:r>
          </a:p>
          <a:p>
            <a:pPr lvl="1"/>
            <a:r>
              <a:rPr lang="en-US" dirty="0"/>
              <a:t>Isaiah 54:17</a:t>
            </a:r>
          </a:p>
          <a:p>
            <a:pPr lvl="1"/>
            <a:r>
              <a:rPr lang="en-US" dirty="0"/>
              <a:t>Jeremiah 23:6</a:t>
            </a:r>
          </a:p>
          <a:p>
            <a:pPr lvl="1"/>
            <a:r>
              <a:rPr lang="en-US" dirty="0"/>
              <a:t>Jeremiah 33:16</a:t>
            </a:r>
          </a:p>
          <a:p>
            <a:r>
              <a:rPr lang="en-US" dirty="0"/>
              <a:t>New Testament warfare metaphor &amp; formula</a:t>
            </a:r>
          </a:p>
          <a:p>
            <a:pPr lvl="1"/>
            <a:r>
              <a:rPr lang="en-US" dirty="0"/>
              <a:t>Ephesians 6:14; 1 Thessalonians 5:8</a:t>
            </a:r>
          </a:p>
        </p:txBody>
      </p:sp>
    </p:spTree>
    <p:extLst>
      <p:ext uri="{BB962C8B-B14F-4D97-AF65-F5344CB8AC3E}">
        <p14:creationId xmlns:p14="http://schemas.microsoft.com/office/powerpoint/2010/main" val="193567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6EE3-9864-B046-9BE0-0B45614E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time of 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FBCC-7D3C-7B44-832C-1A2DF5FD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prophecies of Daniel and Revelation all lead to the end</a:t>
            </a:r>
          </a:p>
          <a:p>
            <a:r>
              <a:rPr lang="en-US" dirty="0"/>
              <a:t>“The end” is not a point in time but a period of time </a:t>
            </a:r>
          </a:p>
          <a:p>
            <a:r>
              <a:rPr lang="en-US" dirty="0"/>
              <a:t>It is a transition from the earthly kingdoms (temporary principle) to God’s kingdom (eternal principle)</a:t>
            </a:r>
          </a:p>
          <a:p>
            <a:r>
              <a:rPr lang="en-US" dirty="0"/>
              <a:t>Daniel’s views of the transition: each introduced by “till”</a:t>
            </a:r>
          </a:p>
          <a:p>
            <a:r>
              <a:rPr lang="en-US" dirty="0"/>
              <a:t>Time prophecies pointed to the </a:t>
            </a:r>
            <a:r>
              <a:rPr lang="en-US" b="1" dirty="0"/>
              <a:t>beginning</a:t>
            </a:r>
            <a:r>
              <a:rPr lang="en-US" dirty="0"/>
              <a:t> of the transition</a:t>
            </a:r>
          </a:p>
        </p:txBody>
      </p:sp>
    </p:spTree>
    <p:extLst>
      <p:ext uri="{BB962C8B-B14F-4D97-AF65-F5344CB8AC3E}">
        <p14:creationId xmlns:p14="http://schemas.microsoft.com/office/powerpoint/2010/main" val="140129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1100</TotalTime>
  <Words>539</Words>
  <Application>Microsoft Macintosh PowerPoint</Application>
  <PresentationFormat>Custom</PresentationFormat>
  <Paragraphs>84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Gill Sans MT</vt:lpstr>
      <vt:lpstr>Gallery</vt:lpstr>
      <vt:lpstr>Two principles:  does righteousness have an end?</vt:lpstr>
      <vt:lpstr>Introduction</vt:lpstr>
      <vt:lpstr>Introduction</vt:lpstr>
      <vt:lpstr>Introduction</vt:lpstr>
      <vt:lpstr>The big story</vt:lpstr>
      <vt:lpstr>The two principles</vt:lpstr>
      <vt:lpstr>The two principles</vt:lpstr>
      <vt:lpstr>The eternal principle</vt:lpstr>
      <vt:lpstr>The time of the end</vt:lpstr>
      <vt:lpstr>The time of the end</vt:lpstr>
      <vt:lpstr>Transition process</vt:lpstr>
      <vt:lpstr>Transition process</vt:lpstr>
      <vt:lpstr>Transition process</vt:lpstr>
      <vt:lpstr>thought question</vt:lpstr>
      <vt:lpstr>PowerPoint Presentation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 Bischoff</dc:creator>
  <cp:lastModifiedBy>Fred Bischoff</cp:lastModifiedBy>
  <cp:revision>28</cp:revision>
  <dcterms:created xsi:type="dcterms:W3CDTF">2018-05-14T16:47:55Z</dcterms:created>
  <dcterms:modified xsi:type="dcterms:W3CDTF">2018-05-18T02:12:46Z</dcterms:modified>
</cp:coreProperties>
</file>