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3"/>
  </p:notesMasterIdLst>
  <p:sldIdLst>
    <p:sldId id="341" r:id="rId2"/>
    <p:sldId id="385" r:id="rId3"/>
    <p:sldId id="394" r:id="rId4"/>
    <p:sldId id="384" r:id="rId5"/>
    <p:sldId id="388" r:id="rId6"/>
    <p:sldId id="383" r:id="rId7"/>
    <p:sldId id="386" r:id="rId8"/>
    <p:sldId id="387" r:id="rId9"/>
    <p:sldId id="351" r:id="rId10"/>
    <p:sldId id="353" r:id="rId11"/>
    <p:sldId id="393" r:id="rId12"/>
    <p:sldId id="352" r:id="rId13"/>
    <p:sldId id="380" r:id="rId14"/>
    <p:sldId id="354"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8" r:id="rId29"/>
    <p:sldId id="379" r:id="rId30"/>
    <p:sldId id="370" r:id="rId31"/>
    <p:sldId id="371" r:id="rId32"/>
    <p:sldId id="372" r:id="rId33"/>
    <p:sldId id="373" r:id="rId34"/>
    <p:sldId id="381" r:id="rId35"/>
    <p:sldId id="382" r:id="rId36"/>
    <p:sldId id="389" r:id="rId37"/>
    <p:sldId id="391" r:id="rId38"/>
    <p:sldId id="390" r:id="rId39"/>
    <p:sldId id="392" r:id="rId40"/>
    <p:sldId id="355" r:id="rId41"/>
    <p:sldId id="374" r:id="rId42"/>
  </p:sldIdLst>
  <p:sldSz cx="7620000" cy="571500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13"/>
  </p:normalViewPr>
  <p:slideViewPr>
    <p:cSldViewPr snapToGrid="0" snapToObjects="1">
      <p:cViewPr>
        <p:scale>
          <a:sx n="146" d="100"/>
          <a:sy n="146" d="100"/>
        </p:scale>
        <p:origin x="13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CB6C4-7408-B24A-9DFD-C53D2B0ED5BC}" type="datetimeFigureOut">
              <a:rPr lang="en-US" smtClean="0"/>
              <a:t>5/16/18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1A6E9-C2E5-0547-9ADC-86477D4C752D}" type="slidenum">
              <a:rPr lang="en-US" smtClean="0"/>
              <a:t>‹#›</a:t>
            </a:fld>
            <a:endParaRPr lang="en-US"/>
          </a:p>
        </p:txBody>
      </p:sp>
    </p:spTree>
    <p:extLst>
      <p:ext uri="{BB962C8B-B14F-4D97-AF65-F5344CB8AC3E}">
        <p14:creationId xmlns:p14="http://schemas.microsoft.com/office/powerpoint/2010/main" val="89463336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60A84-5AA3-C546-85B6-727AFE6F8FC0}" type="slidenum">
              <a:rPr lang="en-US" smtClean="0"/>
              <a:t>1</a:t>
            </a:fld>
            <a:endParaRPr lang="en-US"/>
          </a:p>
        </p:txBody>
      </p:sp>
    </p:spTree>
    <p:extLst>
      <p:ext uri="{BB962C8B-B14F-4D97-AF65-F5344CB8AC3E}">
        <p14:creationId xmlns:p14="http://schemas.microsoft.com/office/powerpoint/2010/main" val="343497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6933" y="668583"/>
            <a:ext cx="4682096" cy="2117859"/>
          </a:xfrm>
        </p:spPr>
        <p:txBody>
          <a:bodyPr bIns="0"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996933" y="2942671"/>
            <a:ext cx="4682096" cy="814684"/>
          </a:xfrm>
        </p:spPr>
        <p:txBody>
          <a:bodyPr tIns="91440" bIns="91440">
            <a:normAutofit/>
          </a:bodyPr>
          <a:lstStyle>
            <a:lvl1pPr marL="0" indent="0" algn="l">
              <a:buNone/>
              <a:defRPr sz="1333" b="0" cap="all" baseline="0">
                <a:solidFill>
                  <a:schemeClr val="tx1"/>
                </a:solidFill>
              </a:defRPr>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20D64-7C7F-BE40-BD9A-C438E94D6D22}" type="datetimeFigureOut">
              <a:rPr lang="en-US" smtClean="0"/>
              <a:t>5/16/18</a:t>
            </a:fld>
            <a:endParaRPr lang="en-US"/>
          </a:p>
        </p:txBody>
      </p:sp>
      <p:sp>
        <p:nvSpPr>
          <p:cNvPr id="5" name="Footer Placeholder 4"/>
          <p:cNvSpPr>
            <a:spLocks noGrp="1"/>
          </p:cNvSpPr>
          <p:nvPr>
            <p:ph type="ftr" sz="quarter" idx="11"/>
          </p:nvPr>
        </p:nvSpPr>
        <p:spPr>
          <a:xfrm>
            <a:off x="1996933" y="274424"/>
            <a:ext cx="2571910" cy="257668"/>
          </a:xfrm>
        </p:spPr>
        <p:txBody>
          <a:bodyPr/>
          <a:lstStyle/>
          <a:p>
            <a:endParaRPr lang="en-US"/>
          </a:p>
        </p:txBody>
      </p:sp>
      <p:sp>
        <p:nvSpPr>
          <p:cNvPr id="6" name="Slide Number Placeholder 5"/>
          <p:cNvSpPr>
            <a:spLocks noGrp="1"/>
          </p:cNvSpPr>
          <p:nvPr>
            <p:ph type="sldNum" sz="quarter" idx="12"/>
          </p:nvPr>
        </p:nvSpPr>
        <p:spPr>
          <a:xfrm>
            <a:off x="1195586" y="665811"/>
            <a:ext cx="668338" cy="419648"/>
          </a:xfrm>
        </p:spPr>
        <p:txBody>
          <a:bodyPr/>
          <a:lstStyle/>
          <a:p>
            <a:fld id="{66980BCB-F871-CE44-A288-393F86B7E926}" type="slidenum">
              <a:rPr lang="en-US" smtClean="0"/>
              <a:t>‹#›</a:t>
            </a:fld>
            <a:endParaRPr lang="en-US"/>
          </a:p>
        </p:txBody>
      </p:sp>
      <p:cxnSp>
        <p:nvCxnSpPr>
          <p:cNvPr id="15" name="Straight Connector 14"/>
          <p:cNvCxnSpPr/>
          <p:nvPr/>
        </p:nvCxnSpPr>
        <p:spPr>
          <a:xfrm>
            <a:off x="1996933" y="2940452"/>
            <a:ext cx="468209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907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20D64-7C7F-BE40-BD9A-C438E94D6D22}"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80BCB-F871-CE44-A288-393F86B7E926}" type="slidenum">
              <a:rPr lang="en-US" smtClean="0"/>
              <a:t>‹#›</a:t>
            </a:fld>
            <a:endParaRPr lang="en-US"/>
          </a:p>
        </p:txBody>
      </p:sp>
    </p:spTree>
    <p:extLst>
      <p:ext uri="{BB962C8B-B14F-4D97-AF65-F5344CB8AC3E}">
        <p14:creationId xmlns:p14="http://schemas.microsoft.com/office/powerpoint/2010/main" val="368070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65024" y="665812"/>
            <a:ext cx="919189" cy="388324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02910" y="665812"/>
            <a:ext cx="4417579" cy="388324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20D64-7C7F-BE40-BD9A-C438E94D6D22}"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80BCB-F871-CE44-A288-393F86B7E926}" type="slidenum">
              <a:rPr lang="en-US" smtClean="0"/>
              <a:t>‹#›</a:t>
            </a:fld>
            <a:endParaRPr lang="en-US"/>
          </a:p>
        </p:txBody>
      </p:sp>
      <p:cxnSp>
        <p:nvCxnSpPr>
          <p:cNvPr id="15" name="Straight Connector 14"/>
          <p:cNvCxnSpPr/>
          <p:nvPr/>
        </p:nvCxnSpPr>
        <p:spPr>
          <a:xfrm>
            <a:off x="5765023" y="665812"/>
            <a:ext cx="0" cy="3883241"/>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219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20D64-7C7F-BE40-BD9A-C438E94D6D22}"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80BCB-F871-CE44-A288-393F86B7E926}" type="slidenum">
              <a:rPr lang="en-US" smtClean="0"/>
              <a:t>‹#›</a:t>
            </a:fld>
            <a:endParaRPr lang="en-US"/>
          </a:p>
        </p:txBody>
      </p:sp>
      <p:cxnSp>
        <p:nvCxnSpPr>
          <p:cNvPr id="33" name="Straight Connector 32"/>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66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2909" y="1463442"/>
            <a:ext cx="4680835" cy="1573292"/>
          </a:xfrm>
        </p:spPr>
        <p:txBody>
          <a:bodyPr anchor="b">
            <a:normAutofit/>
          </a:bodyPr>
          <a:lstStyle>
            <a:lvl1pPr algn="l">
              <a:defRPr sz="2667"/>
            </a:lvl1pPr>
          </a:lstStyle>
          <a:p>
            <a:r>
              <a:rPr lang="en-US"/>
              <a:t>Click to edit Master title style</a:t>
            </a:r>
            <a:endParaRPr lang="en-US" dirty="0"/>
          </a:p>
        </p:txBody>
      </p:sp>
      <p:sp>
        <p:nvSpPr>
          <p:cNvPr id="3" name="Text Placeholder 2"/>
          <p:cNvSpPr>
            <a:spLocks noGrp="1"/>
          </p:cNvSpPr>
          <p:nvPr>
            <p:ph type="body" idx="1"/>
          </p:nvPr>
        </p:nvSpPr>
        <p:spPr>
          <a:xfrm>
            <a:off x="1202910" y="3171830"/>
            <a:ext cx="4680835" cy="844108"/>
          </a:xfrm>
        </p:spPr>
        <p:txBody>
          <a:bodyPr tIns="91440">
            <a:normAutofit/>
          </a:bodyPr>
          <a:lstStyle>
            <a:lvl1pPr marL="0" indent="0" algn="l">
              <a:buNone/>
              <a:defRPr sz="1500">
                <a:solidFill>
                  <a:schemeClr val="tx1"/>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20D64-7C7F-BE40-BD9A-C438E94D6D22}"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80BCB-F871-CE44-A288-393F86B7E926}" type="slidenum">
              <a:rPr lang="en-US" smtClean="0"/>
              <a:t>‹#›</a:t>
            </a:fld>
            <a:endParaRPr lang="en-US"/>
          </a:p>
        </p:txBody>
      </p:sp>
      <p:cxnSp>
        <p:nvCxnSpPr>
          <p:cNvPr id="15" name="Straight Connector 14"/>
          <p:cNvCxnSpPr/>
          <p:nvPr/>
        </p:nvCxnSpPr>
        <p:spPr>
          <a:xfrm>
            <a:off x="1202909" y="3170821"/>
            <a:ext cx="4680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13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2910" y="670742"/>
            <a:ext cx="5476119" cy="8827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02909" y="1678280"/>
            <a:ext cx="2604893" cy="2864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4318" y="1678280"/>
            <a:ext cx="2604710" cy="2864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20D64-7C7F-BE40-BD9A-C438E94D6D22}" type="datetimeFigureOut">
              <a:rPr lang="en-US" smtClean="0"/>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80BCB-F871-CE44-A288-393F86B7E926}" type="slidenum">
              <a:rPr lang="en-US" smtClean="0"/>
              <a:t>‹#›</a:t>
            </a:fld>
            <a:endParaRPr lang="en-US"/>
          </a:p>
        </p:txBody>
      </p:sp>
      <p:cxnSp>
        <p:nvCxnSpPr>
          <p:cNvPr id="33" name="Straight Connector 32"/>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823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02909" y="670137"/>
            <a:ext cx="5476120" cy="880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02909" y="1682959"/>
            <a:ext cx="2604805" cy="668286"/>
          </a:xfrm>
        </p:spPr>
        <p:txBody>
          <a:bodyPr anchor="b">
            <a:normAutofit/>
          </a:bodyPr>
          <a:lstStyle>
            <a:lvl1pPr marL="0" indent="0">
              <a:lnSpc>
                <a:spcPct val="100000"/>
              </a:lnSpc>
              <a:buNone/>
              <a:defRPr sz="1833" b="0" cap="all" baseline="0">
                <a:solidFill>
                  <a:schemeClr val="accent1"/>
                </a:soli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Edit Master text styles</a:t>
            </a:r>
          </a:p>
        </p:txBody>
      </p:sp>
      <p:sp>
        <p:nvSpPr>
          <p:cNvPr id="4" name="Content Placeholder 3"/>
          <p:cNvSpPr>
            <a:spLocks noGrp="1"/>
          </p:cNvSpPr>
          <p:nvPr>
            <p:ph sz="half" idx="2"/>
          </p:nvPr>
        </p:nvSpPr>
        <p:spPr>
          <a:xfrm>
            <a:off x="1202909" y="2353559"/>
            <a:ext cx="2604805" cy="2203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74318" y="1685837"/>
            <a:ext cx="2604710" cy="668531"/>
          </a:xfrm>
        </p:spPr>
        <p:txBody>
          <a:bodyPr anchor="b">
            <a:normAutofit/>
          </a:bodyPr>
          <a:lstStyle>
            <a:lvl1pPr marL="0" indent="0">
              <a:lnSpc>
                <a:spcPct val="100000"/>
              </a:lnSpc>
              <a:buNone/>
              <a:defRPr sz="1833" b="0" cap="all" baseline="0">
                <a:solidFill>
                  <a:schemeClr val="accent1"/>
                </a:soli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Edit Master text styles</a:t>
            </a:r>
          </a:p>
        </p:txBody>
      </p:sp>
      <p:sp>
        <p:nvSpPr>
          <p:cNvPr id="6" name="Content Placeholder 5"/>
          <p:cNvSpPr>
            <a:spLocks noGrp="1"/>
          </p:cNvSpPr>
          <p:nvPr>
            <p:ph sz="quarter" idx="4"/>
          </p:nvPr>
        </p:nvSpPr>
        <p:spPr>
          <a:xfrm>
            <a:off x="4074318" y="2351243"/>
            <a:ext cx="2604710" cy="2197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20D64-7C7F-BE40-BD9A-C438E94D6D22}" type="datetimeFigureOut">
              <a:rPr lang="en-US" smtClean="0"/>
              <a:t>5/16/18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80BCB-F871-CE44-A288-393F86B7E926}" type="slidenum">
              <a:rPr lang="en-US" smtClean="0"/>
              <a:t>‹#›</a:t>
            </a:fld>
            <a:endParaRPr lang="en-US"/>
          </a:p>
        </p:txBody>
      </p:sp>
    </p:spTree>
    <p:extLst>
      <p:ext uri="{BB962C8B-B14F-4D97-AF65-F5344CB8AC3E}">
        <p14:creationId xmlns:p14="http://schemas.microsoft.com/office/powerpoint/2010/main" val="382940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20D64-7C7F-BE40-BD9A-C438E94D6D22}" type="datetimeFigureOut">
              <a:rPr lang="en-US" smtClean="0"/>
              <a:t>5/16/18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80BCB-F871-CE44-A288-393F86B7E926}" type="slidenum">
              <a:rPr lang="en-US" smtClean="0"/>
              <a:t>‹#›</a:t>
            </a:fld>
            <a:endParaRPr lang="en-US"/>
          </a:p>
        </p:txBody>
      </p:sp>
    </p:spTree>
    <p:extLst>
      <p:ext uri="{BB962C8B-B14F-4D97-AF65-F5344CB8AC3E}">
        <p14:creationId xmlns:p14="http://schemas.microsoft.com/office/powerpoint/2010/main" val="56014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0D64-7C7F-BE40-BD9A-C438E94D6D22}" type="datetimeFigureOut">
              <a:rPr lang="en-US" smtClean="0"/>
              <a:t>5/16/18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80BCB-F871-CE44-A288-393F86B7E926}" type="slidenum">
              <a:rPr lang="en-US" smtClean="0"/>
              <a:t>‹#›</a:t>
            </a:fld>
            <a:endParaRPr lang="en-US"/>
          </a:p>
        </p:txBody>
      </p:sp>
    </p:spTree>
    <p:extLst>
      <p:ext uri="{BB962C8B-B14F-4D97-AF65-F5344CB8AC3E}">
        <p14:creationId xmlns:p14="http://schemas.microsoft.com/office/powerpoint/2010/main" val="415349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202" y="665811"/>
            <a:ext cx="2021625" cy="1872598"/>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3488880" y="665812"/>
            <a:ext cx="3190148" cy="38823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99202" y="2671244"/>
            <a:ext cx="2022808" cy="1873484"/>
          </a:xfrm>
        </p:spPr>
        <p:txBody>
          <a:bodyPr>
            <a:normAutofit/>
          </a:bodyPr>
          <a:lstStyle>
            <a:lvl1pPr marL="0" indent="0" algn="l">
              <a:buNone/>
              <a:defRPr sz="1333"/>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US"/>
              <a:t>Edit Master text styles</a:t>
            </a:r>
          </a:p>
        </p:txBody>
      </p:sp>
      <p:sp>
        <p:nvSpPr>
          <p:cNvPr id="5" name="Date Placeholder 4"/>
          <p:cNvSpPr>
            <a:spLocks noGrp="1"/>
          </p:cNvSpPr>
          <p:nvPr>
            <p:ph type="dt" sz="half" idx="10"/>
          </p:nvPr>
        </p:nvSpPr>
        <p:spPr/>
        <p:txBody>
          <a:bodyPr/>
          <a:lstStyle/>
          <a:p>
            <a:fld id="{AC220D64-7C7F-BE40-BD9A-C438E94D6D22}" type="datetimeFigureOut">
              <a:rPr lang="en-US" smtClean="0"/>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80BCB-F871-CE44-A288-393F86B7E926}" type="slidenum">
              <a:rPr lang="en-US" smtClean="0"/>
              <a:t>‹#›</a:t>
            </a:fld>
            <a:endParaRPr lang="en-US"/>
          </a:p>
        </p:txBody>
      </p:sp>
      <p:cxnSp>
        <p:nvCxnSpPr>
          <p:cNvPr id="17" name="Straight Connector 16"/>
          <p:cNvCxnSpPr/>
          <p:nvPr/>
        </p:nvCxnSpPr>
        <p:spPr>
          <a:xfrm>
            <a:off x="1201457" y="2671243"/>
            <a:ext cx="201939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389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163751" y="401809"/>
            <a:ext cx="2926156" cy="4290918"/>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203457" y="941261"/>
            <a:ext cx="2704113" cy="1525487"/>
          </a:xfrm>
        </p:spPr>
        <p:txBody>
          <a:bodyPr anchor="b">
            <a:normAutofit/>
          </a:bodyPr>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0107" y="935453"/>
            <a:ext cx="1862498" cy="3221939"/>
          </a:xfrm>
          <a:solidFill>
            <a:schemeClr val="bg1">
              <a:lumMod val="85000"/>
            </a:schemeClr>
          </a:solidFill>
          <a:ln w="9525" cap="sq">
            <a:noFill/>
            <a:miter lim="800000"/>
          </a:ln>
          <a:effectLst/>
        </p:spPr>
        <p:txBody>
          <a:bodyPr anchor="t"/>
          <a:lstStyle>
            <a:lvl1pPr marL="0" indent="0" algn="ctr">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r>
              <a:rPr lang="en-US"/>
              <a:t>Click icon to add picture</a:t>
            </a:r>
            <a:endParaRPr lang="en-US" dirty="0"/>
          </a:p>
        </p:txBody>
      </p:sp>
      <p:sp>
        <p:nvSpPr>
          <p:cNvPr id="4" name="Text Placeholder 3"/>
          <p:cNvSpPr>
            <a:spLocks noGrp="1"/>
          </p:cNvSpPr>
          <p:nvPr>
            <p:ph type="body" sz="half" idx="2"/>
          </p:nvPr>
        </p:nvSpPr>
        <p:spPr>
          <a:xfrm>
            <a:off x="1202910" y="2621660"/>
            <a:ext cx="2700238" cy="1669785"/>
          </a:xfrm>
        </p:spPr>
        <p:txBody>
          <a:bodyPr>
            <a:normAutofit/>
          </a:bodyPr>
          <a:lstStyle>
            <a:lvl1pPr marL="0" indent="0" algn="l">
              <a:buNone/>
              <a:defRPr sz="15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US"/>
              <a:t>Edit Master text styles</a:t>
            </a:r>
          </a:p>
        </p:txBody>
      </p:sp>
      <p:sp>
        <p:nvSpPr>
          <p:cNvPr id="5" name="Date Placeholder 4"/>
          <p:cNvSpPr>
            <a:spLocks noGrp="1"/>
          </p:cNvSpPr>
          <p:nvPr>
            <p:ph type="dt" sz="half" idx="10"/>
          </p:nvPr>
        </p:nvSpPr>
        <p:spPr>
          <a:xfrm>
            <a:off x="1197220" y="4558215"/>
            <a:ext cx="2710350" cy="266769"/>
          </a:xfrm>
        </p:spPr>
        <p:txBody>
          <a:bodyPr/>
          <a:lstStyle>
            <a:lvl1pPr algn="l">
              <a:defRPr/>
            </a:lvl1pPr>
          </a:lstStyle>
          <a:p>
            <a:fld id="{AC220D64-7C7F-BE40-BD9A-C438E94D6D22}" type="datetimeFigureOut">
              <a:rPr lang="en-US" smtClean="0"/>
              <a:t>5/16/18</a:t>
            </a:fld>
            <a:endParaRPr lang="en-US"/>
          </a:p>
        </p:txBody>
      </p:sp>
      <p:sp>
        <p:nvSpPr>
          <p:cNvPr id="6" name="Footer Placeholder 5"/>
          <p:cNvSpPr>
            <a:spLocks noGrp="1"/>
          </p:cNvSpPr>
          <p:nvPr>
            <p:ph type="ftr" sz="quarter" idx="11"/>
          </p:nvPr>
        </p:nvSpPr>
        <p:spPr>
          <a:xfrm>
            <a:off x="1197942" y="265534"/>
            <a:ext cx="2709628" cy="267443"/>
          </a:xfrm>
        </p:spPr>
        <p:txBody>
          <a:bodyPr/>
          <a:lstStyle/>
          <a:p>
            <a:endParaRPr lang="en-US"/>
          </a:p>
        </p:txBody>
      </p:sp>
      <p:sp>
        <p:nvSpPr>
          <p:cNvPr id="7" name="Slide Number Placeholder 6"/>
          <p:cNvSpPr>
            <a:spLocks noGrp="1"/>
          </p:cNvSpPr>
          <p:nvPr>
            <p:ph type="sldNum" sz="quarter" idx="12"/>
          </p:nvPr>
        </p:nvSpPr>
        <p:spPr/>
        <p:txBody>
          <a:bodyPr/>
          <a:lstStyle/>
          <a:p>
            <a:fld id="{66980BCB-F871-CE44-A288-393F86B7E926}" type="slidenum">
              <a:rPr lang="en-US" smtClean="0"/>
              <a:t>‹#›</a:t>
            </a:fld>
            <a:endParaRPr lang="en-US"/>
          </a:p>
        </p:txBody>
      </p:sp>
      <p:cxnSp>
        <p:nvCxnSpPr>
          <p:cNvPr id="31" name="Straight Connector 30"/>
          <p:cNvCxnSpPr/>
          <p:nvPr/>
        </p:nvCxnSpPr>
        <p:spPr>
          <a:xfrm>
            <a:off x="1201068" y="2619671"/>
            <a:ext cx="270167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460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1679778"/>
            <a:ext cx="7620000" cy="339960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5079378"/>
            <a:ext cx="7620001" cy="645606"/>
          </a:xfrm>
          <a:prstGeom prst="rect">
            <a:avLst/>
          </a:prstGeom>
        </p:spPr>
      </p:pic>
      <p:cxnSp>
        <p:nvCxnSpPr>
          <p:cNvPr id="13" name="Straight Connector 12"/>
          <p:cNvCxnSpPr/>
          <p:nvPr/>
        </p:nvCxnSpPr>
        <p:spPr>
          <a:xfrm>
            <a:off x="0" y="5084273"/>
            <a:ext cx="7620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202910" y="670434"/>
            <a:ext cx="5476119" cy="8743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02910" y="1679778"/>
            <a:ext cx="5476119" cy="2875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05452" y="275308"/>
            <a:ext cx="1973577" cy="257668"/>
          </a:xfrm>
          <a:prstGeom prst="rect">
            <a:avLst/>
          </a:prstGeom>
        </p:spPr>
        <p:txBody>
          <a:bodyPr vert="horz" lIns="91440" tIns="45720" rIns="91440" bIns="45720" rtlCol="0" anchor="ctr"/>
          <a:lstStyle>
            <a:lvl1pPr algn="r">
              <a:defRPr sz="833">
                <a:solidFill>
                  <a:schemeClr val="tx1">
                    <a:tint val="75000"/>
                  </a:schemeClr>
                </a:solidFill>
              </a:defRPr>
            </a:lvl1pPr>
          </a:lstStyle>
          <a:p>
            <a:fld id="{AC220D64-7C7F-BE40-BD9A-C438E94D6D22}" type="datetimeFigureOut">
              <a:rPr lang="en-US" smtClean="0"/>
              <a:t>5/16/18</a:t>
            </a:fld>
            <a:endParaRPr lang="en-US"/>
          </a:p>
        </p:txBody>
      </p:sp>
      <p:sp>
        <p:nvSpPr>
          <p:cNvPr id="5" name="Footer Placeholder 4"/>
          <p:cNvSpPr>
            <a:spLocks noGrp="1"/>
          </p:cNvSpPr>
          <p:nvPr>
            <p:ph type="ftr" sz="quarter" idx="3"/>
          </p:nvPr>
        </p:nvSpPr>
        <p:spPr>
          <a:xfrm>
            <a:off x="1202909" y="274424"/>
            <a:ext cx="3361670" cy="257668"/>
          </a:xfrm>
          <a:prstGeom prst="rect">
            <a:avLst/>
          </a:prstGeom>
        </p:spPr>
        <p:txBody>
          <a:bodyPr vert="horz" lIns="91440" tIns="45720" rIns="91440" bIns="45720" rtlCol="0" anchor="ctr"/>
          <a:lstStyle>
            <a:lvl1pPr algn="l">
              <a:defRPr sz="8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06437" y="665811"/>
            <a:ext cx="663122" cy="419648"/>
          </a:xfrm>
          <a:prstGeom prst="rect">
            <a:avLst/>
          </a:prstGeom>
        </p:spPr>
        <p:txBody>
          <a:bodyPr vert="horz" lIns="91440" tIns="45720" rIns="91440" bIns="45720" rtlCol="0" anchor="t"/>
          <a:lstStyle>
            <a:lvl1pPr algn="r">
              <a:defRPr sz="2333">
                <a:solidFill>
                  <a:schemeClr val="accent1"/>
                </a:solidFill>
              </a:defRPr>
            </a:lvl1pPr>
          </a:lstStyle>
          <a:p>
            <a:fld id="{66980BCB-F871-CE44-A288-393F86B7E926}" type="slidenum">
              <a:rPr lang="en-US" smtClean="0"/>
              <a:t>‹#›</a:t>
            </a:fld>
            <a:endParaRPr lang="en-US"/>
          </a:p>
        </p:txBody>
      </p:sp>
    </p:spTree>
    <p:extLst>
      <p:ext uri="{BB962C8B-B14F-4D97-AF65-F5344CB8AC3E}">
        <p14:creationId xmlns:p14="http://schemas.microsoft.com/office/powerpoint/2010/main" val="38080496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71477" rtl="0" eaLnBrk="1" latinLnBrk="0" hangingPunct="1">
        <a:lnSpc>
          <a:spcPct val="90000"/>
        </a:lnSpc>
        <a:spcBef>
          <a:spcPct val="0"/>
        </a:spcBef>
        <a:buNone/>
        <a:defRPr sz="2667" b="0" i="0" kern="1200" cap="all">
          <a:solidFill>
            <a:schemeClr val="tx1"/>
          </a:solidFill>
          <a:effectLst/>
          <a:latin typeface="+mj-lt"/>
          <a:ea typeface="+mj-ea"/>
          <a:cs typeface="+mj-cs"/>
        </a:defRPr>
      </a:lvl1pPr>
    </p:titleStyle>
    <p:bodyStyle>
      <a:lvl1pPr marL="190492" indent="-190492" algn="l" defTabSz="571477" rtl="0" eaLnBrk="1" latinLnBrk="0" hangingPunct="1">
        <a:lnSpc>
          <a:spcPct val="120000"/>
        </a:lnSpc>
        <a:spcBef>
          <a:spcPts val="833"/>
        </a:spcBef>
        <a:buClr>
          <a:schemeClr val="accent1"/>
        </a:buClr>
        <a:buSzPct val="100000"/>
        <a:buFont typeface="Arial" panose="020B0604020202020204" pitchFamily="34" charset="0"/>
        <a:buChar char="•"/>
        <a:defRPr sz="1667" kern="1200" cap="none">
          <a:solidFill>
            <a:schemeClr val="tx1"/>
          </a:solidFill>
          <a:effectLst/>
          <a:latin typeface="+mn-lt"/>
          <a:ea typeface="+mn-ea"/>
          <a:cs typeface="+mn-cs"/>
        </a:defRPr>
      </a:lvl1pPr>
      <a:lvl2pPr marL="571477"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333" kern="1200" cap="none" baseline="0">
          <a:solidFill>
            <a:schemeClr val="tx1"/>
          </a:solidFill>
          <a:effectLst/>
          <a:latin typeface="+mn-lt"/>
          <a:ea typeface="+mn-ea"/>
          <a:cs typeface="+mn-cs"/>
        </a:defRPr>
      </a:lvl2pPr>
      <a:lvl3pPr marL="952462"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333" kern="1200" cap="none">
          <a:solidFill>
            <a:schemeClr val="tx1"/>
          </a:solidFill>
          <a:effectLst/>
          <a:latin typeface="+mn-lt"/>
          <a:ea typeface="+mn-ea"/>
          <a:cs typeface="+mn-cs"/>
        </a:defRPr>
      </a:lvl3pPr>
      <a:lvl4pPr marL="1333447"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167" kern="1200" cap="none" baseline="0">
          <a:solidFill>
            <a:schemeClr val="tx1"/>
          </a:solidFill>
          <a:effectLst/>
          <a:latin typeface="+mn-lt"/>
          <a:ea typeface="+mn-ea"/>
          <a:cs typeface="+mn-cs"/>
        </a:defRPr>
      </a:lvl4pPr>
      <a:lvl5pPr marL="1714431"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000" kern="1200" cap="none">
          <a:solidFill>
            <a:schemeClr val="tx1"/>
          </a:solidFill>
          <a:effectLst/>
          <a:latin typeface="+mn-lt"/>
          <a:ea typeface="+mn-ea"/>
          <a:cs typeface="+mn-cs"/>
        </a:defRPr>
      </a:lvl5pPr>
      <a:lvl6pPr marL="2095416"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a:solidFill>
            <a:schemeClr val="tx1"/>
          </a:solidFill>
          <a:effectLst/>
          <a:latin typeface="+mn-lt"/>
          <a:ea typeface="+mn-ea"/>
          <a:cs typeface="+mn-cs"/>
        </a:defRPr>
      </a:lvl6pPr>
      <a:lvl7pPr marL="2476401"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a:solidFill>
            <a:schemeClr val="tx1"/>
          </a:solidFill>
          <a:effectLst/>
          <a:latin typeface="+mn-lt"/>
          <a:ea typeface="+mn-ea"/>
          <a:cs typeface="+mn-cs"/>
        </a:defRPr>
      </a:lvl7pPr>
      <a:lvl8pPr marL="2857386"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baseline="0">
          <a:solidFill>
            <a:schemeClr val="tx1"/>
          </a:solidFill>
          <a:effectLst/>
          <a:latin typeface="+mn-lt"/>
          <a:ea typeface="+mn-ea"/>
          <a:cs typeface="+mn-cs"/>
        </a:defRPr>
      </a:lvl8pPr>
      <a:lvl9pPr marL="3238370"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baseline="0">
          <a:solidFill>
            <a:schemeClr val="tx1"/>
          </a:solidFill>
          <a:effectLst/>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dbischoff.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plib.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24F96A-B177-8941-B413-A9D22223E532}"/>
              </a:ext>
            </a:extLst>
          </p:cNvPr>
          <p:cNvSpPr>
            <a:spLocks noGrp="1"/>
          </p:cNvSpPr>
          <p:nvPr>
            <p:ph type="ctrTitle"/>
          </p:nvPr>
        </p:nvSpPr>
        <p:spPr>
          <a:xfrm>
            <a:off x="394142" y="1215812"/>
            <a:ext cx="6963103" cy="1588394"/>
          </a:xfrm>
        </p:spPr>
        <p:txBody>
          <a:bodyPr anchor="ctr" anchorCtr="0">
            <a:normAutofit/>
          </a:bodyPr>
          <a:lstStyle/>
          <a:p>
            <a:pPr marL="5953" indent="-5953" algn="ctr"/>
            <a:r>
              <a:rPr lang="en-US" sz="3000" dirty="0"/>
              <a:t>“in Jesus I found a friend”:</a:t>
            </a:r>
            <a:br>
              <a:rPr lang="en-US" sz="3000" dirty="0"/>
            </a:br>
            <a:r>
              <a:rPr lang="en-US" sz="3000" dirty="0"/>
              <a:t>building on the rock</a:t>
            </a:r>
          </a:p>
        </p:txBody>
      </p:sp>
      <p:sp>
        <p:nvSpPr>
          <p:cNvPr id="3" name="Subtitle 2">
            <a:extLst>
              <a:ext uri="{FF2B5EF4-FFF2-40B4-BE49-F238E27FC236}">
                <a16:creationId xmlns:a16="http://schemas.microsoft.com/office/drawing/2014/main" id="{58A19D3E-3CD0-3E4C-8A42-02E32D8F308C}"/>
              </a:ext>
            </a:extLst>
          </p:cNvPr>
          <p:cNvSpPr>
            <a:spLocks noGrp="1"/>
          </p:cNvSpPr>
          <p:nvPr>
            <p:ph type="subTitle" idx="1"/>
          </p:nvPr>
        </p:nvSpPr>
        <p:spPr>
          <a:xfrm>
            <a:off x="1957552" y="3026481"/>
            <a:ext cx="5891092" cy="611013"/>
          </a:xfrm>
        </p:spPr>
        <p:txBody>
          <a:bodyPr>
            <a:normAutofit fontScale="77500" lnSpcReduction="20000"/>
          </a:bodyPr>
          <a:lstStyle/>
          <a:p>
            <a:r>
              <a:rPr lang="en-US" dirty="0"/>
              <a:t>Fred bischoff</a:t>
            </a:r>
          </a:p>
          <a:p>
            <a:r>
              <a:rPr lang="en-US" dirty="0">
                <a:hlinkClick r:id="rId3"/>
              </a:rPr>
              <a:t>www.Fredbischoff.com</a:t>
            </a:r>
            <a:r>
              <a:rPr lang="en-US" dirty="0"/>
              <a:t> • </a:t>
            </a:r>
            <a:r>
              <a:rPr lang="en-US" dirty="0">
                <a:hlinkClick r:id="rId4"/>
              </a:rPr>
              <a:t>www.aplib.org</a:t>
            </a:r>
            <a:endParaRPr lang="en-US" dirty="0"/>
          </a:p>
        </p:txBody>
      </p:sp>
      <p:sp>
        <p:nvSpPr>
          <p:cNvPr id="8" name="Rectangle 7">
            <a:extLst>
              <a:ext uri="{FF2B5EF4-FFF2-40B4-BE49-F238E27FC236}">
                <a16:creationId xmlns:a16="http://schemas.microsoft.com/office/drawing/2014/main" id="{85CBE702-CC8D-3543-8A34-799C55C81878}"/>
              </a:ext>
            </a:extLst>
          </p:cNvPr>
          <p:cNvSpPr/>
          <p:nvPr/>
        </p:nvSpPr>
        <p:spPr>
          <a:xfrm>
            <a:off x="1473295" y="2532700"/>
            <a:ext cx="2978701" cy="323165"/>
          </a:xfrm>
          <a:prstGeom prst="rect">
            <a:avLst/>
          </a:prstGeom>
        </p:spPr>
        <p:txBody>
          <a:bodyPr wrap="none">
            <a:spAutoFit/>
          </a:bodyPr>
          <a:lstStyle/>
          <a:p>
            <a:r>
              <a:rPr lang="en-US" sz="1500" cap="all" dirty="0"/>
              <a:t>Christ Our Righteousness: 2</a:t>
            </a:r>
          </a:p>
        </p:txBody>
      </p:sp>
    </p:spTree>
    <p:extLst>
      <p:ext uri="{BB962C8B-B14F-4D97-AF65-F5344CB8AC3E}">
        <p14:creationId xmlns:p14="http://schemas.microsoft.com/office/powerpoint/2010/main" val="307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476119" cy="3164784"/>
          </a:xfrm>
        </p:spPr>
        <p:txBody>
          <a:bodyPr>
            <a:normAutofit/>
          </a:bodyPr>
          <a:lstStyle/>
          <a:p>
            <a:r>
              <a:rPr lang="en-US" b="1" dirty="0"/>
              <a:t>Pioneers</a:t>
            </a:r>
            <a:r>
              <a:rPr lang="en-US" dirty="0"/>
              <a:t>: pictures of 27; 10 others mentioned; most ”first generation” (alive in 1844)</a:t>
            </a:r>
          </a:p>
          <a:p>
            <a:pPr lvl="1"/>
            <a:r>
              <a:rPr lang="en-US" dirty="0"/>
              <a:t>Biographical sketches, summaries, video/audio lectures available at </a:t>
            </a:r>
            <a:r>
              <a:rPr lang="en-US" dirty="0" err="1"/>
              <a:t>www.APLib.org</a:t>
            </a:r>
            <a:endParaRPr lang="en-US" dirty="0"/>
          </a:p>
          <a:p>
            <a:pPr lvl="1"/>
            <a:r>
              <a:rPr lang="en-US" dirty="0"/>
              <a:t>Many were authors; their books, pamphlets, and some periodical writings are available in the Adventist Pioneer Library section of Ellen White’s collection online (</a:t>
            </a:r>
            <a:r>
              <a:rPr lang="en-US" dirty="0" err="1"/>
              <a:t>www.EGWWritings.org</a:t>
            </a:r>
            <a:r>
              <a:rPr lang="en-US" dirty="0"/>
              <a:t>) and in her desktop and mobile apps; Adventist Pioneer Library has reprinted and translated some books which we will highlight</a:t>
            </a:r>
          </a:p>
        </p:txBody>
      </p:sp>
    </p:spTree>
    <p:extLst>
      <p:ext uri="{BB962C8B-B14F-4D97-AF65-F5344CB8AC3E}">
        <p14:creationId xmlns:p14="http://schemas.microsoft.com/office/powerpoint/2010/main" val="42085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476119" cy="3164784"/>
          </a:xfrm>
        </p:spPr>
        <p:txBody>
          <a:bodyPr>
            <a:normAutofit/>
          </a:bodyPr>
          <a:lstStyle/>
          <a:p>
            <a:r>
              <a:rPr lang="en-US" b="1" dirty="0"/>
              <a:t>Messages</a:t>
            </a:r>
            <a:r>
              <a:rPr lang="en-US" dirty="0"/>
              <a:t>: series of 6 Bible passages beginning in a historical sequence, having special application: 4 for the world, and 2 especially for the messengers</a:t>
            </a:r>
          </a:p>
          <a:p>
            <a:r>
              <a:rPr lang="en-US" b="1" dirty="0"/>
              <a:t>Landmarks</a:t>
            </a:r>
            <a:r>
              <a:rPr lang="en-US" dirty="0"/>
              <a:t>: 7 immovable Bible concepts connected to the messages (similar metaphors: foundations, waymarks)</a:t>
            </a:r>
          </a:p>
          <a:p>
            <a:r>
              <a:rPr lang="en-US" b="1" dirty="0"/>
              <a:t>Ministries</a:t>
            </a:r>
            <a:r>
              <a:rPr lang="en-US" dirty="0"/>
              <a:t>: 5 activities used to spread the messages</a:t>
            </a:r>
          </a:p>
        </p:txBody>
      </p:sp>
    </p:spTree>
    <p:extLst>
      <p:ext uri="{BB962C8B-B14F-4D97-AF65-F5344CB8AC3E}">
        <p14:creationId xmlns:p14="http://schemas.microsoft.com/office/powerpoint/2010/main" val="35615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476119" cy="3068068"/>
          </a:xfrm>
        </p:spPr>
        <p:txBody>
          <a:bodyPr>
            <a:normAutofit/>
          </a:bodyPr>
          <a:lstStyle/>
          <a:p>
            <a:r>
              <a:rPr lang="en-US" b="1" dirty="0"/>
              <a:t>Time</a:t>
            </a:r>
            <a:r>
              <a:rPr lang="en-US" dirty="0"/>
              <a:t>: dates related to the message and mission: time prophecy, general chronology, and delay</a:t>
            </a:r>
          </a:p>
          <a:p>
            <a:r>
              <a:rPr lang="en-US" b="1" dirty="0"/>
              <a:t>History</a:t>
            </a:r>
          </a:p>
          <a:p>
            <a:pPr lvl="1"/>
            <a:r>
              <a:rPr lang="en-US" dirty="0"/>
              <a:t>Tour guide: will use Ellen White (eyewitness, messenger) mainly</a:t>
            </a:r>
          </a:p>
          <a:p>
            <a:pPr lvl="1"/>
            <a:r>
              <a:rPr lang="en-US" dirty="0"/>
              <a:t>Importance: decreasing or increasing</a:t>
            </a:r>
          </a:p>
          <a:p>
            <a:r>
              <a:rPr lang="en-US" b="1" dirty="0"/>
              <a:t>Timeline</a:t>
            </a:r>
          </a:p>
          <a:p>
            <a:pPr lvl="1"/>
            <a:r>
              <a:rPr lang="en-US" dirty="0"/>
              <a:t>First 24 pioneers: pre-1844 year they joined the Advent Movement, or post-1844 years they accepted the Third Angel’s Message</a:t>
            </a:r>
          </a:p>
          <a:p>
            <a:pPr lvl="1"/>
            <a:r>
              <a:rPr lang="en-US" dirty="0"/>
              <a:t>Last 3 pioneers: note them on special year tied to the final message</a:t>
            </a:r>
          </a:p>
          <a:p>
            <a:endParaRPr lang="en-US" dirty="0"/>
          </a:p>
        </p:txBody>
      </p:sp>
    </p:spTree>
    <p:extLst>
      <p:ext uri="{BB962C8B-B14F-4D97-AF65-F5344CB8AC3E}">
        <p14:creationId xmlns:p14="http://schemas.microsoft.com/office/powerpoint/2010/main" val="248029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476119" cy="3068068"/>
          </a:xfrm>
        </p:spPr>
        <p:txBody>
          <a:bodyPr>
            <a:normAutofit/>
          </a:bodyPr>
          <a:lstStyle/>
          <a:p>
            <a:r>
              <a:rPr lang="en-US" b="1" dirty="0"/>
              <a:t>Part 2</a:t>
            </a:r>
            <a:r>
              <a:rPr lang="en-US" dirty="0"/>
              <a:t>: 1830s and 1840s: “In Jesus I Found a Friend”</a:t>
            </a:r>
          </a:p>
          <a:p>
            <a:r>
              <a:rPr lang="en-US" b="1" dirty="0"/>
              <a:t>Part 3</a:t>
            </a:r>
            <a:r>
              <a:rPr lang="en-US" dirty="0"/>
              <a:t>: 1850s - 1880s:  “Righteousness Outside the Door”</a:t>
            </a:r>
          </a:p>
          <a:p>
            <a:r>
              <a:rPr lang="en-US" b="1" dirty="0"/>
              <a:t>Part 4</a:t>
            </a:r>
            <a:r>
              <a:rPr lang="en-US" dirty="0"/>
              <a:t>: 1890s: “Righteousness Intensely Practical”</a:t>
            </a:r>
          </a:p>
          <a:p>
            <a:r>
              <a:rPr lang="en-US" b="1" dirty="0"/>
              <a:t>Part 5</a:t>
            </a:r>
            <a:r>
              <a:rPr lang="en-US" dirty="0"/>
              <a:t>: 1900-1903: “Righteousness Counterfeited”</a:t>
            </a:r>
          </a:p>
          <a:p>
            <a:r>
              <a:rPr lang="en-US" b="1" dirty="0"/>
              <a:t>Part 6</a:t>
            </a:r>
            <a:r>
              <a:rPr lang="en-US" dirty="0"/>
              <a:t>: 1904-1910: “Righteousness in Remission”</a:t>
            </a:r>
          </a:p>
        </p:txBody>
      </p:sp>
    </p:spTree>
    <p:extLst>
      <p:ext uri="{BB962C8B-B14F-4D97-AF65-F5344CB8AC3E}">
        <p14:creationId xmlns:p14="http://schemas.microsoft.com/office/powerpoint/2010/main" val="79396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1831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6024367" cy="3147199"/>
          </a:xfrm>
        </p:spPr>
        <p:txBody>
          <a:bodyPr>
            <a:normAutofit/>
          </a:bodyPr>
          <a:lstStyle/>
          <a:p>
            <a:r>
              <a:rPr lang="en-US" dirty="0"/>
              <a:t>William Miller </a:t>
            </a:r>
            <a:br>
              <a:rPr lang="en-US" dirty="0"/>
            </a:br>
            <a:r>
              <a:rPr lang="en-US" dirty="0"/>
              <a:t>(1782-1849)</a:t>
            </a:r>
          </a:p>
          <a:p>
            <a:r>
              <a:rPr lang="en-US" dirty="0"/>
              <a:t>Farmer, Deist then Baptist; “In Jesus I found a friend.” Studies Bible, prophecies. Pressured to share, begins 1831</a:t>
            </a:r>
          </a:p>
          <a:p>
            <a:r>
              <a:rPr lang="en-US" dirty="0"/>
              <a:t>Message: First Angel’s Message (Revelation 14:6, 7)</a:t>
            </a:r>
          </a:p>
          <a:p>
            <a:r>
              <a:rPr lang="en-US" dirty="0"/>
              <a:t>Landmark: Second Coming: Jewish year 1843-1844, Daniel 8:14</a:t>
            </a:r>
          </a:p>
          <a:p>
            <a:r>
              <a:rPr lang="en-US" dirty="0"/>
              <a:t>Ministries: Meetings and Publishing</a:t>
            </a:r>
          </a:p>
          <a:p>
            <a:r>
              <a:rPr lang="en-US" dirty="0"/>
              <a:t>Book: </a:t>
            </a:r>
            <a:r>
              <a:rPr lang="en-US" i="1" dirty="0"/>
              <a:t>Memoirs of William Miller</a:t>
            </a:r>
            <a:endParaRPr lang="en-US" dirty="0"/>
          </a:p>
        </p:txBody>
      </p:sp>
      <p:pic>
        <p:nvPicPr>
          <p:cNvPr id="5" name="Picture 4">
            <a:extLst>
              <a:ext uri="{FF2B5EF4-FFF2-40B4-BE49-F238E27FC236}">
                <a16:creationId xmlns:a16="http://schemas.microsoft.com/office/drawing/2014/main" id="{53D69238-CACC-D74E-BE2E-D40F064B4A9B}"/>
              </a:ext>
            </a:extLst>
          </p:cNvPr>
          <p:cNvPicPr>
            <a:picLocks noChangeAspect="1"/>
          </p:cNvPicPr>
          <p:nvPr/>
        </p:nvPicPr>
        <p:blipFill>
          <a:blip r:embed="rId2"/>
          <a:stretch>
            <a:fillRect/>
          </a:stretch>
        </p:blipFill>
        <p:spPr>
          <a:xfrm>
            <a:off x="2802205" y="1679778"/>
            <a:ext cx="571500" cy="690563"/>
          </a:xfrm>
          <a:prstGeom prst="rect">
            <a:avLst/>
          </a:prstGeom>
        </p:spPr>
      </p:pic>
      <p:pic>
        <p:nvPicPr>
          <p:cNvPr id="8" name="Picture 7">
            <a:extLst>
              <a:ext uri="{FF2B5EF4-FFF2-40B4-BE49-F238E27FC236}">
                <a16:creationId xmlns:a16="http://schemas.microsoft.com/office/drawing/2014/main" id="{73637CB3-5811-154B-9737-8CCB22EED081}"/>
              </a:ext>
            </a:extLst>
          </p:cNvPr>
          <p:cNvPicPr>
            <a:picLocks noChangeAspect="1"/>
          </p:cNvPicPr>
          <p:nvPr/>
        </p:nvPicPr>
        <p:blipFill>
          <a:blip r:embed="rId3"/>
          <a:stretch>
            <a:fillRect/>
          </a:stretch>
        </p:blipFill>
        <p:spPr>
          <a:xfrm>
            <a:off x="5157609" y="2099593"/>
            <a:ext cx="1679682" cy="2519031"/>
          </a:xfrm>
          <a:prstGeom prst="rect">
            <a:avLst/>
          </a:prstGeom>
        </p:spPr>
      </p:pic>
    </p:spTree>
    <p:extLst>
      <p:ext uri="{BB962C8B-B14F-4D97-AF65-F5344CB8AC3E}">
        <p14:creationId xmlns:p14="http://schemas.microsoft.com/office/powerpoint/2010/main" val="20870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1838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Josiah </a:t>
            </a:r>
            <a:r>
              <a:rPr lang="en-US" dirty="0" err="1"/>
              <a:t>Litch</a:t>
            </a:r>
            <a:r>
              <a:rPr lang="en-US" dirty="0"/>
              <a:t> </a:t>
            </a:r>
            <a:br>
              <a:rPr lang="en-US" dirty="0"/>
            </a:br>
            <a:r>
              <a:rPr lang="en-US" dirty="0"/>
              <a:t>(1809-1886)</a:t>
            </a:r>
          </a:p>
          <a:p>
            <a:r>
              <a:rPr lang="en-US" dirty="0"/>
              <a:t>Preacher; Methodist Episcopal</a:t>
            </a:r>
          </a:p>
          <a:p>
            <a:r>
              <a:rPr lang="en-US" dirty="0"/>
              <a:t>Accepts Second Coming after reading Miller’s lectures</a:t>
            </a:r>
          </a:p>
          <a:p>
            <a:r>
              <a:rPr lang="en-US" dirty="0"/>
              <a:t>June 1838: Points to August 11, 1840 as fall of Ottoman Empire (Revelation 9:15)</a:t>
            </a:r>
          </a:p>
        </p:txBody>
      </p:sp>
      <p:pic>
        <p:nvPicPr>
          <p:cNvPr id="6" name="Picture 5">
            <a:extLst>
              <a:ext uri="{FF2B5EF4-FFF2-40B4-BE49-F238E27FC236}">
                <a16:creationId xmlns:a16="http://schemas.microsoft.com/office/drawing/2014/main" id="{859ABC0E-2934-1842-92FC-B1E171218CFE}"/>
              </a:ext>
            </a:extLst>
          </p:cNvPr>
          <p:cNvPicPr>
            <a:picLocks noChangeAspect="1"/>
          </p:cNvPicPr>
          <p:nvPr/>
        </p:nvPicPr>
        <p:blipFill>
          <a:blip r:embed="rId2"/>
          <a:stretch>
            <a:fillRect/>
          </a:stretch>
        </p:blipFill>
        <p:spPr>
          <a:xfrm>
            <a:off x="2620358" y="1679778"/>
            <a:ext cx="571500" cy="690563"/>
          </a:xfrm>
          <a:prstGeom prst="rect">
            <a:avLst/>
          </a:prstGeom>
        </p:spPr>
      </p:pic>
    </p:spTree>
    <p:extLst>
      <p:ext uri="{BB962C8B-B14F-4D97-AF65-F5344CB8AC3E}">
        <p14:creationId xmlns:p14="http://schemas.microsoft.com/office/powerpoint/2010/main" val="14471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1839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567167" cy="3173576"/>
          </a:xfrm>
        </p:spPr>
        <p:txBody>
          <a:bodyPr>
            <a:normAutofit/>
          </a:bodyPr>
          <a:lstStyle/>
          <a:p>
            <a:r>
              <a:rPr lang="en-US" dirty="0"/>
              <a:t>Joseph Bates </a:t>
            </a:r>
            <a:br>
              <a:rPr lang="en-US" dirty="0"/>
            </a:br>
            <a:r>
              <a:rPr lang="en-US" dirty="0"/>
              <a:t>(1792-1872)</a:t>
            </a:r>
          </a:p>
          <a:p>
            <a:r>
              <a:rPr lang="en-US" dirty="0"/>
              <a:t>Retired sea captain; Christian Church; temperance work</a:t>
            </a:r>
          </a:p>
          <a:p>
            <a:r>
              <a:rPr lang="en-US" dirty="0"/>
              <a:t>Accepts Second Coming when reads Miller’s lectures</a:t>
            </a:r>
          </a:p>
          <a:p>
            <a:r>
              <a:rPr lang="en-US" dirty="0"/>
              <a:t>1846: Landmark of Sabbath: writes tract: </a:t>
            </a:r>
            <a:r>
              <a:rPr lang="en-US" i="1" dirty="0"/>
              <a:t>The Seventh Day Sabbath, A Perpetual Sign </a:t>
            </a:r>
            <a:endParaRPr lang="en-US" dirty="0"/>
          </a:p>
          <a:p>
            <a:r>
              <a:rPr lang="en-US" dirty="0"/>
              <a:t>Book: </a:t>
            </a:r>
            <a:r>
              <a:rPr lang="en-US" i="1" dirty="0"/>
              <a:t>Autobiography of Elder Joseph Bates</a:t>
            </a:r>
            <a:r>
              <a:rPr lang="en-US" dirty="0"/>
              <a:t> (also Portuguese, Spanish)</a:t>
            </a:r>
          </a:p>
        </p:txBody>
      </p:sp>
      <p:pic>
        <p:nvPicPr>
          <p:cNvPr id="5" name="Picture 4">
            <a:extLst>
              <a:ext uri="{FF2B5EF4-FFF2-40B4-BE49-F238E27FC236}">
                <a16:creationId xmlns:a16="http://schemas.microsoft.com/office/drawing/2014/main" id="{22477B4E-66F2-454F-8D48-0B6D37772D5E}"/>
              </a:ext>
            </a:extLst>
          </p:cNvPr>
          <p:cNvPicPr>
            <a:picLocks noChangeAspect="1"/>
          </p:cNvPicPr>
          <p:nvPr/>
        </p:nvPicPr>
        <p:blipFill>
          <a:blip r:embed="rId2"/>
          <a:stretch>
            <a:fillRect/>
          </a:stretch>
        </p:blipFill>
        <p:spPr>
          <a:xfrm>
            <a:off x="2678582" y="1679778"/>
            <a:ext cx="571500" cy="690563"/>
          </a:xfrm>
          <a:prstGeom prst="rect">
            <a:avLst/>
          </a:prstGeom>
        </p:spPr>
      </p:pic>
      <p:pic>
        <p:nvPicPr>
          <p:cNvPr id="6" name="Picture 5">
            <a:extLst>
              <a:ext uri="{FF2B5EF4-FFF2-40B4-BE49-F238E27FC236}">
                <a16:creationId xmlns:a16="http://schemas.microsoft.com/office/drawing/2014/main" id="{F1EBDD06-708A-E44C-814B-A3632C947C32}"/>
              </a:ext>
            </a:extLst>
          </p:cNvPr>
          <p:cNvPicPr>
            <a:picLocks noChangeAspect="1"/>
          </p:cNvPicPr>
          <p:nvPr/>
        </p:nvPicPr>
        <p:blipFill>
          <a:blip r:embed="rId3"/>
          <a:stretch>
            <a:fillRect/>
          </a:stretch>
        </p:blipFill>
        <p:spPr>
          <a:xfrm>
            <a:off x="4998363" y="2007050"/>
            <a:ext cx="1680666" cy="2519031"/>
          </a:xfrm>
          <a:prstGeom prst="rect">
            <a:avLst/>
          </a:prstGeom>
        </p:spPr>
      </p:pic>
    </p:spTree>
    <p:extLst>
      <p:ext uri="{BB962C8B-B14F-4D97-AF65-F5344CB8AC3E}">
        <p14:creationId xmlns:p14="http://schemas.microsoft.com/office/powerpoint/2010/main" val="19577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1839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Joshua Himes </a:t>
            </a:r>
            <a:br>
              <a:rPr lang="en-US" dirty="0"/>
            </a:br>
            <a:r>
              <a:rPr lang="en-US" dirty="0"/>
              <a:t>(1805-1896)</a:t>
            </a:r>
          </a:p>
          <a:p>
            <a:r>
              <a:rPr lang="en-US" dirty="0"/>
              <a:t>Preacher; Christian Church</a:t>
            </a:r>
          </a:p>
          <a:p>
            <a:r>
              <a:rPr lang="en-US" dirty="0"/>
              <a:t>Accepts Second Coming hearing Miller’s lectures</a:t>
            </a:r>
          </a:p>
          <a:p>
            <a:r>
              <a:rPr lang="en-US" dirty="0"/>
              <a:t>Becomes Advent publicist, publisher (many publications; in 1840 begins </a:t>
            </a:r>
            <a:r>
              <a:rPr lang="en-US" i="1" dirty="0"/>
              <a:t>Signs of the Times </a:t>
            </a:r>
            <a:r>
              <a:rPr lang="en-US" dirty="0"/>
              <a:t>weekly periodical; 1842 </a:t>
            </a:r>
            <a:r>
              <a:rPr lang="en-US" i="1" dirty="0"/>
              <a:t>The Midnight Cry</a:t>
            </a:r>
            <a:r>
              <a:rPr lang="en-US" dirty="0"/>
              <a:t> daily periodical for first month, then weekly)</a:t>
            </a:r>
          </a:p>
        </p:txBody>
      </p:sp>
      <p:pic>
        <p:nvPicPr>
          <p:cNvPr id="6" name="Picture 5">
            <a:extLst>
              <a:ext uri="{FF2B5EF4-FFF2-40B4-BE49-F238E27FC236}">
                <a16:creationId xmlns:a16="http://schemas.microsoft.com/office/drawing/2014/main" id="{18CD7B77-1D13-6042-962C-525316E742EC}"/>
              </a:ext>
            </a:extLst>
          </p:cNvPr>
          <p:cNvPicPr>
            <a:picLocks noChangeAspect="1"/>
          </p:cNvPicPr>
          <p:nvPr/>
        </p:nvPicPr>
        <p:blipFill>
          <a:blip r:embed="rId2"/>
          <a:stretch>
            <a:fillRect/>
          </a:stretch>
        </p:blipFill>
        <p:spPr>
          <a:xfrm>
            <a:off x="2787091" y="1679778"/>
            <a:ext cx="571500" cy="690563"/>
          </a:xfrm>
          <a:prstGeom prst="rect">
            <a:avLst/>
          </a:prstGeom>
        </p:spPr>
      </p:pic>
    </p:spTree>
    <p:extLst>
      <p:ext uri="{BB962C8B-B14F-4D97-AF65-F5344CB8AC3E}">
        <p14:creationId xmlns:p14="http://schemas.microsoft.com/office/powerpoint/2010/main" val="18308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1839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593544" cy="2875511"/>
          </a:xfrm>
        </p:spPr>
        <p:txBody>
          <a:bodyPr/>
          <a:lstStyle/>
          <a:p>
            <a:r>
              <a:rPr lang="en-US" dirty="0"/>
              <a:t>Samuel Snow</a:t>
            </a:r>
            <a:br>
              <a:rPr lang="en-US" dirty="0"/>
            </a:br>
            <a:r>
              <a:rPr lang="en-US" dirty="0"/>
              <a:t>(1806-1890)</a:t>
            </a:r>
          </a:p>
          <a:p>
            <a:r>
              <a:rPr lang="en-US" dirty="0"/>
              <a:t>Writer; infidel</a:t>
            </a:r>
          </a:p>
          <a:p>
            <a:r>
              <a:rPr lang="en-US" dirty="0"/>
              <a:t>Converted reading Miller’s lectures, accepts Second Coming</a:t>
            </a:r>
          </a:p>
          <a:p>
            <a:r>
              <a:rPr lang="en-US" dirty="0"/>
              <a:t>August 1844: key study of evidences pointing to 10</a:t>
            </a:r>
            <a:r>
              <a:rPr lang="en-US" baseline="30000" dirty="0"/>
              <a:t>th</a:t>
            </a:r>
            <a:r>
              <a:rPr lang="en-US" dirty="0"/>
              <a:t> day of 7</a:t>
            </a:r>
            <a:r>
              <a:rPr lang="en-US" baseline="30000" dirty="0"/>
              <a:t>th</a:t>
            </a:r>
            <a:r>
              <a:rPr lang="en-US" dirty="0"/>
              <a:t> month (October 22, 1844), leading to the Seventh-Month Movement or Midnight Cry</a:t>
            </a:r>
          </a:p>
        </p:txBody>
      </p:sp>
      <p:pic>
        <p:nvPicPr>
          <p:cNvPr id="5" name="Picture 4">
            <a:extLst>
              <a:ext uri="{FF2B5EF4-FFF2-40B4-BE49-F238E27FC236}">
                <a16:creationId xmlns:a16="http://schemas.microsoft.com/office/drawing/2014/main" id="{AA76B40F-7607-1F4B-A310-70344B7A36E6}"/>
              </a:ext>
            </a:extLst>
          </p:cNvPr>
          <p:cNvPicPr>
            <a:picLocks noChangeAspect="1"/>
          </p:cNvPicPr>
          <p:nvPr/>
        </p:nvPicPr>
        <p:blipFill>
          <a:blip r:embed="rId2"/>
          <a:stretch>
            <a:fillRect/>
          </a:stretch>
        </p:blipFill>
        <p:spPr>
          <a:xfrm>
            <a:off x="2723725" y="1679778"/>
            <a:ext cx="571500" cy="690563"/>
          </a:xfrm>
          <a:prstGeom prst="rect">
            <a:avLst/>
          </a:prstGeom>
        </p:spPr>
      </p:pic>
    </p:spTree>
    <p:extLst>
      <p:ext uri="{BB962C8B-B14F-4D97-AF65-F5344CB8AC3E}">
        <p14:creationId xmlns:p14="http://schemas.microsoft.com/office/powerpoint/2010/main" val="20020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1840</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Ellen Harmon</a:t>
            </a:r>
            <a:br>
              <a:rPr lang="en-US" dirty="0"/>
            </a:br>
            <a:r>
              <a:rPr lang="en-US" dirty="0"/>
              <a:t>(1827-1915)</a:t>
            </a:r>
          </a:p>
          <a:p>
            <a:r>
              <a:rPr lang="en-US" dirty="0"/>
              <a:t>Family and she accepts Second Coming after hearing Miller </a:t>
            </a:r>
            <a:br>
              <a:rPr lang="en-US" dirty="0"/>
            </a:br>
            <a:r>
              <a:rPr lang="en-US" dirty="0"/>
              <a:t>the year she turned 13; family Methodist</a:t>
            </a:r>
          </a:p>
          <a:p>
            <a:r>
              <a:rPr lang="en-US" dirty="0"/>
              <a:t>December 1844: became “messenger of the Lord”, conveying the testimony of Jesus</a:t>
            </a:r>
          </a:p>
          <a:p>
            <a:r>
              <a:rPr lang="en-US" dirty="0"/>
              <a:t>Resources;  </a:t>
            </a:r>
            <a:r>
              <a:rPr lang="en-US" dirty="0" err="1"/>
              <a:t>www.EllenWhite.org</a:t>
            </a:r>
            <a:r>
              <a:rPr lang="en-US" dirty="0"/>
              <a:t>; </a:t>
            </a:r>
            <a:r>
              <a:rPr lang="en-US" dirty="0" err="1"/>
              <a:t>www.EGWwritings.org</a:t>
            </a:r>
            <a:endParaRPr lang="en-US" i="1" dirty="0"/>
          </a:p>
        </p:txBody>
      </p:sp>
      <p:pic>
        <p:nvPicPr>
          <p:cNvPr id="6" name="Picture 5">
            <a:extLst>
              <a:ext uri="{FF2B5EF4-FFF2-40B4-BE49-F238E27FC236}">
                <a16:creationId xmlns:a16="http://schemas.microsoft.com/office/drawing/2014/main" id="{3EABF6D9-B6B3-CA4A-9D37-A8C24393975F}"/>
              </a:ext>
            </a:extLst>
          </p:cNvPr>
          <p:cNvPicPr>
            <a:picLocks noChangeAspect="1"/>
          </p:cNvPicPr>
          <p:nvPr/>
        </p:nvPicPr>
        <p:blipFill>
          <a:blip r:embed="rId2"/>
          <a:stretch>
            <a:fillRect/>
          </a:stretch>
        </p:blipFill>
        <p:spPr>
          <a:xfrm>
            <a:off x="2779637" y="1679490"/>
            <a:ext cx="601934" cy="690563"/>
          </a:xfrm>
          <a:prstGeom prst="rect">
            <a:avLst/>
          </a:prstGeom>
        </p:spPr>
      </p:pic>
      <p:pic>
        <p:nvPicPr>
          <p:cNvPr id="12" name="Picture 11">
            <a:extLst>
              <a:ext uri="{FF2B5EF4-FFF2-40B4-BE49-F238E27FC236}">
                <a16:creationId xmlns:a16="http://schemas.microsoft.com/office/drawing/2014/main" id="{C35806E3-79BF-E64D-B542-F4BF40AC430A}"/>
              </a:ext>
            </a:extLst>
          </p:cNvPr>
          <p:cNvPicPr>
            <a:picLocks noChangeAspect="1"/>
          </p:cNvPicPr>
          <p:nvPr/>
        </p:nvPicPr>
        <p:blipFill>
          <a:blip r:embed="rId3"/>
          <a:stretch>
            <a:fillRect/>
          </a:stretch>
        </p:blipFill>
        <p:spPr>
          <a:xfrm>
            <a:off x="5294197" y="1545085"/>
            <a:ext cx="1520147" cy="1964373"/>
          </a:xfrm>
          <a:prstGeom prst="rect">
            <a:avLst/>
          </a:prstGeom>
        </p:spPr>
      </p:pic>
    </p:spTree>
    <p:extLst>
      <p:ext uri="{BB962C8B-B14F-4D97-AF65-F5344CB8AC3E}">
        <p14:creationId xmlns:p14="http://schemas.microsoft.com/office/powerpoint/2010/main" val="7851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716636" cy="2875511"/>
          </a:xfrm>
        </p:spPr>
        <p:txBody>
          <a:bodyPr>
            <a:normAutofit/>
          </a:bodyPr>
          <a:lstStyle/>
          <a:p>
            <a:r>
              <a:rPr lang="en-US" dirty="0"/>
              <a:t>The world we live in is immersed in a battle over two principles, eternal unselfishness (unselfish love), and temporary selfishness (selfish love).</a:t>
            </a:r>
          </a:p>
          <a:p>
            <a:r>
              <a:rPr lang="en-US" dirty="0"/>
              <a:t>The temporary principle had a beginning, and will have an end.</a:t>
            </a:r>
          </a:p>
          <a:p>
            <a:r>
              <a:rPr lang="en-US" dirty="0"/>
              <a:t>How God brings it to an end culminates in a process that matures both principles globally. </a:t>
            </a:r>
          </a:p>
          <a:p>
            <a:r>
              <a:rPr lang="en-US" dirty="0"/>
              <a:t>The Advent Movement’s mission is in the beginning of this transition process, also know as the Day of Atonement.</a:t>
            </a:r>
          </a:p>
        </p:txBody>
      </p:sp>
    </p:spTree>
    <p:extLst>
      <p:ext uri="{BB962C8B-B14F-4D97-AF65-F5344CB8AC3E}">
        <p14:creationId xmlns:p14="http://schemas.microsoft.com/office/powerpoint/2010/main" val="22799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94265"/>
            <a:ext cx="6002047" cy="2965658"/>
          </a:xfrm>
        </p:spPr>
        <p:txBody>
          <a:bodyPr>
            <a:normAutofit fontScale="92500"/>
          </a:bodyPr>
          <a:lstStyle/>
          <a:p>
            <a:r>
              <a:rPr lang="en-US" dirty="0"/>
              <a:t>James White</a:t>
            </a:r>
            <a:br>
              <a:rPr lang="en-US" dirty="0"/>
            </a:br>
            <a:r>
              <a:rPr lang="en-US" dirty="0"/>
              <a:t>(1821-1881)</a:t>
            </a:r>
          </a:p>
          <a:p>
            <a:r>
              <a:rPr lang="en-US" dirty="0"/>
              <a:t>School teacher; Christian Church</a:t>
            </a:r>
          </a:p>
          <a:p>
            <a:r>
              <a:rPr lang="en-US" dirty="0"/>
              <a:t>Joins Millerites, accepting Second Coming, age 20</a:t>
            </a:r>
          </a:p>
          <a:p>
            <a:r>
              <a:rPr lang="en-US" dirty="0"/>
              <a:t>1846: married Ellen Harmon, accepts landmark of Sabbath</a:t>
            </a:r>
          </a:p>
          <a:p>
            <a:r>
              <a:rPr lang="en-US" dirty="0"/>
              <a:t>1849: begins Sabbath-keeping Adventist publishing; key figure in Third Angel’s Message, and preaching the landmark of the Law of God</a:t>
            </a:r>
          </a:p>
          <a:p>
            <a:r>
              <a:rPr lang="en-US" dirty="0"/>
              <a:t>Books: </a:t>
            </a:r>
            <a:r>
              <a:rPr lang="en-US" i="1" dirty="0"/>
              <a:t>A Word to the Little Flock</a:t>
            </a:r>
            <a:r>
              <a:rPr lang="en-US" dirty="0"/>
              <a:t>;</a:t>
            </a:r>
            <a:r>
              <a:rPr lang="en-US" i="1" dirty="0"/>
              <a:t> </a:t>
            </a:r>
            <a:r>
              <a:rPr lang="en-US" dirty="0"/>
              <a:t>and </a:t>
            </a:r>
            <a:r>
              <a:rPr lang="en-US" i="1" dirty="0"/>
              <a:t>Life Incidents </a:t>
            </a:r>
            <a:r>
              <a:rPr lang="en-US" dirty="0"/>
              <a:t>(also Portuguese)</a:t>
            </a:r>
          </a:p>
        </p:txBody>
      </p:sp>
      <p:pic>
        <p:nvPicPr>
          <p:cNvPr id="5" name="Picture 4">
            <a:extLst>
              <a:ext uri="{FF2B5EF4-FFF2-40B4-BE49-F238E27FC236}">
                <a16:creationId xmlns:a16="http://schemas.microsoft.com/office/drawing/2014/main" id="{67F8C14B-E179-BD42-A981-C23B576ED846}"/>
              </a:ext>
            </a:extLst>
          </p:cNvPr>
          <p:cNvPicPr>
            <a:picLocks noChangeAspect="1"/>
          </p:cNvPicPr>
          <p:nvPr/>
        </p:nvPicPr>
        <p:blipFill>
          <a:blip r:embed="rId2"/>
          <a:stretch>
            <a:fillRect/>
          </a:stretch>
        </p:blipFill>
        <p:spPr>
          <a:xfrm>
            <a:off x="2549833" y="1694265"/>
            <a:ext cx="585272" cy="674688"/>
          </a:xfrm>
          <a:prstGeom prst="rect">
            <a:avLst/>
          </a:prstGeom>
        </p:spPr>
      </p:pic>
      <p:pic>
        <p:nvPicPr>
          <p:cNvPr id="8" name="Picture 7">
            <a:extLst>
              <a:ext uri="{FF2B5EF4-FFF2-40B4-BE49-F238E27FC236}">
                <a16:creationId xmlns:a16="http://schemas.microsoft.com/office/drawing/2014/main" id="{6B59C236-D727-0247-967B-212776B31458}"/>
              </a:ext>
            </a:extLst>
          </p:cNvPr>
          <p:cNvPicPr>
            <a:picLocks noChangeAspect="1"/>
          </p:cNvPicPr>
          <p:nvPr/>
        </p:nvPicPr>
        <p:blipFill>
          <a:blip r:embed="rId3"/>
          <a:stretch>
            <a:fillRect/>
          </a:stretch>
        </p:blipFill>
        <p:spPr>
          <a:xfrm>
            <a:off x="5313144" y="1544797"/>
            <a:ext cx="1365885" cy="2309953"/>
          </a:xfrm>
          <a:prstGeom prst="rect">
            <a:avLst/>
          </a:prstGeom>
        </p:spPr>
      </p:pic>
      <p:pic>
        <p:nvPicPr>
          <p:cNvPr id="6" name="Picture 5">
            <a:extLst>
              <a:ext uri="{FF2B5EF4-FFF2-40B4-BE49-F238E27FC236}">
                <a16:creationId xmlns:a16="http://schemas.microsoft.com/office/drawing/2014/main" id="{B8F52AC4-66E8-3F46-8F85-642E174306C6}"/>
              </a:ext>
            </a:extLst>
          </p:cNvPr>
          <p:cNvPicPr>
            <a:picLocks noChangeAspect="1"/>
          </p:cNvPicPr>
          <p:nvPr/>
        </p:nvPicPr>
        <p:blipFill>
          <a:blip r:embed="rId4"/>
          <a:stretch>
            <a:fillRect/>
          </a:stretch>
        </p:blipFill>
        <p:spPr>
          <a:xfrm>
            <a:off x="5051789" y="1893317"/>
            <a:ext cx="1627240" cy="2509479"/>
          </a:xfrm>
          <a:prstGeom prst="rect">
            <a:avLst/>
          </a:prstGeom>
        </p:spPr>
      </p:pic>
      <p:pic>
        <p:nvPicPr>
          <p:cNvPr id="9" name="Picture 8">
            <a:extLst>
              <a:ext uri="{FF2B5EF4-FFF2-40B4-BE49-F238E27FC236}">
                <a16:creationId xmlns:a16="http://schemas.microsoft.com/office/drawing/2014/main" id="{1395C082-8F5F-FB41-9E67-EF0DECBCEC54}"/>
              </a:ext>
            </a:extLst>
          </p:cNvPr>
          <p:cNvPicPr>
            <a:picLocks noChangeAspect="1"/>
          </p:cNvPicPr>
          <p:nvPr/>
        </p:nvPicPr>
        <p:blipFill>
          <a:blip r:embed="rId5"/>
          <a:stretch>
            <a:fillRect/>
          </a:stretch>
        </p:blipFill>
        <p:spPr>
          <a:xfrm>
            <a:off x="3362996" y="1888332"/>
            <a:ext cx="1681874" cy="2519447"/>
          </a:xfrm>
          <a:prstGeom prst="rect">
            <a:avLst/>
          </a:prstGeom>
        </p:spPr>
      </p:pic>
    </p:spTree>
    <p:extLst>
      <p:ext uri="{BB962C8B-B14F-4D97-AF65-F5344CB8AC3E}">
        <p14:creationId xmlns:p14="http://schemas.microsoft.com/office/powerpoint/2010/main" val="17051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lnSpcReduction="10000"/>
          </a:bodyPr>
          <a:lstStyle/>
          <a:p>
            <a:r>
              <a:rPr lang="en-US" dirty="0"/>
              <a:t>Charles Fitch</a:t>
            </a:r>
            <a:br>
              <a:rPr lang="en-US" dirty="0"/>
            </a:br>
            <a:r>
              <a:rPr lang="en-US" dirty="0"/>
              <a:t>(1805-1844)</a:t>
            </a:r>
          </a:p>
          <a:p>
            <a:r>
              <a:rPr lang="en-US" dirty="0"/>
              <a:t>Preacher; Presbyterian</a:t>
            </a:r>
          </a:p>
          <a:p>
            <a:r>
              <a:rPr lang="en-US" dirty="0"/>
              <a:t>Focus on holiness/sanctification</a:t>
            </a:r>
          </a:p>
          <a:p>
            <a:r>
              <a:rPr lang="en-US" dirty="0"/>
              <a:t>Joins Millerites after accepting the Second Coming</a:t>
            </a:r>
          </a:p>
          <a:p>
            <a:r>
              <a:rPr lang="en-US" dirty="0"/>
              <a:t>1842: helps develop prophetic chart</a:t>
            </a:r>
          </a:p>
          <a:p>
            <a:r>
              <a:rPr lang="en-US" dirty="0"/>
              <a:t>1844: Key figure in Second Angel’s Message; died October14</a:t>
            </a:r>
          </a:p>
        </p:txBody>
      </p:sp>
      <p:pic>
        <p:nvPicPr>
          <p:cNvPr id="6" name="Picture 5">
            <a:extLst>
              <a:ext uri="{FF2B5EF4-FFF2-40B4-BE49-F238E27FC236}">
                <a16:creationId xmlns:a16="http://schemas.microsoft.com/office/drawing/2014/main" id="{1DE273B7-6835-F449-A2A7-39589A8C0A60}"/>
              </a:ext>
            </a:extLst>
          </p:cNvPr>
          <p:cNvPicPr>
            <a:picLocks noChangeAspect="1"/>
          </p:cNvPicPr>
          <p:nvPr/>
        </p:nvPicPr>
        <p:blipFill>
          <a:blip r:embed="rId2"/>
          <a:stretch>
            <a:fillRect/>
          </a:stretch>
        </p:blipFill>
        <p:spPr>
          <a:xfrm>
            <a:off x="2730774" y="1679778"/>
            <a:ext cx="571500" cy="690563"/>
          </a:xfrm>
          <a:prstGeom prst="rect">
            <a:avLst/>
          </a:prstGeom>
        </p:spPr>
      </p:pic>
      <p:pic>
        <p:nvPicPr>
          <p:cNvPr id="8" name="Picture 7">
            <a:extLst>
              <a:ext uri="{FF2B5EF4-FFF2-40B4-BE49-F238E27FC236}">
                <a16:creationId xmlns:a16="http://schemas.microsoft.com/office/drawing/2014/main" id="{5F11A8F0-1B54-3C45-94FF-BBEEC993FF0F}"/>
              </a:ext>
            </a:extLst>
          </p:cNvPr>
          <p:cNvPicPr>
            <a:picLocks noChangeAspect="1"/>
          </p:cNvPicPr>
          <p:nvPr/>
        </p:nvPicPr>
        <p:blipFill>
          <a:blip r:embed="rId3"/>
          <a:stretch>
            <a:fillRect/>
          </a:stretch>
        </p:blipFill>
        <p:spPr>
          <a:xfrm>
            <a:off x="4830137" y="1072420"/>
            <a:ext cx="1820068" cy="2613819"/>
          </a:xfrm>
          <a:prstGeom prst="rect">
            <a:avLst/>
          </a:prstGeom>
        </p:spPr>
      </p:pic>
    </p:spTree>
    <p:extLst>
      <p:ext uri="{BB962C8B-B14F-4D97-AF65-F5344CB8AC3E}">
        <p14:creationId xmlns:p14="http://schemas.microsoft.com/office/powerpoint/2010/main" val="125937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George Storrs</a:t>
            </a:r>
            <a:br>
              <a:rPr lang="en-US" dirty="0"/>
            </a:br>
            <a:r>
              <a:rPr lang="en-US" dirty="0"/>
              <a:t>(1796-1879)</a:t>
            </a:r>
          </a:p>
          <a:p>
            <a:r>
              <a:rPr lang="en-US" dirty="0"/>
              <a:t>Preacher; former Methodist</a:t>
            </a:r>
          </a:p>
          <a:p>
            <a:r>
              <a:rPr lang="en-US" dirty="0"/>
              <a:t>Focus on Landmark of non-immortality of wicked; had already published on it</a:t>
            </a:r>
          </a:p>
          <a:p>
            <a:r>
              <a:rPr lang="en-US" dirty="0"/>
              <a:t>Hears Second Coming, accepts and invited Fitch to preach</a:t>
            </a:r>
          </a:p>
        </p:txBody>
      </p:sp>
      <p:pic>
        <p:nvPicPr>
          <p:cNvPr id="5" name="Picture 4">
            <a:extLst>
              <a:ext uri="{FF2B5EF4-FFF2-40B4-BE49-F238E27FC236}">
                <a16:creationId xmlns:a16="http://schemas.microsoft.com/office/drawing/2014/main" id="{86FD3B4F-67F9-6941-BB90-6BDB12F85518}"/>
              </a:ext>
            </a:extLst>
          </p:cNvPr>
          <p:cNvPicPr>
            <a:picLocks noChangeAspect="1"/>
          </p:cNvPicPr>
          <p:nvPr/>
        </p:nvPicPr>
        <p:blipFill>
          <a:blip r:embed="rId2"/>
          <a:stretch>
            <a:fillRect/>
          </a:stretch>
        </p:blipFill>
        <p:spPr>
          <a:xfrm>
            <a:off x="2828908" y="1679778"/>
            <a:ext cx="571500" cy="690563"/>
          </a:xfrm>
          <a:prstGeom prst="rect">
            <a:avLst/>
          </a:prstGeom>
        </p:spPr>
      </p:pic>
    </p:spTree>
    <p:extLst>
      <p:ext uri="{BB962C8B-B14F-4D97-AF65-F5344CB8AC3E}">
        <p14:creationId xmlns:p14="http://schemas.microsoft.com/office/powerpoint/2010/main" val="27741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97361"/>
            <a:ext cx="5476119" cy="3243915"/>
          </a:xfrm>
        </p:spPr>
        <p:txBody>
          <a:bodyPr>
            <a:normAutofit lnSpcReduction="10000"/>
          </a:bodyPr>
          <a:lstStyle/>
          <a:p>
            <a:r>
              <a:rPr lang="en-US" dirty="0"/>
              <a:t>William Farnsworth</a:t>
            </a:r>
            <a:br>
              <a:rPr lang="en-US" dirty="0"/>
            </a:br>
            <a:r>
              <a:rPr lang="en-US" dirty="0"/>
              <a:t>(1807-1888)</a:t>
            </a:r>
          </a:p>
          <a:p>
            <a:r>
              <a:rPr lang="en-US" dirty="0"/>
              <a:t>Farmer; Christian Church</a:t>
            </a:r>
          </a:p>
          <a:p>
            <a:r>
              <a:rPr lang="en-US" dirty="0"/>
              <a:t>Builds Washington New Hampshire church building; hears and accepts Second Coming</a:t>
            </a:r>
          </a:p>
          <a:p>
            <a:r>
              <a:rPr lang="en-US" dirty="0"/>
              <a:t>1844: Rachel Oaks, Seventh-day Baptist, leads minister Frederick Wheeler to accept Sabbath; T. M. Preble also begins keeping Sabbath, and in 1845 writes </a:t>
            </a:r>
            <a:r>
              <a:rPr lang="en-US" i="1" dirty="0"/>
              <a:t>A Tract Showing That the Seventh Day Should be Observed as the Sabbath </a:t>
            </a:r>
            <a:r>
              <a:rPr lang="en-US" dirty="0"/>
              <a:t>which leads Joseph Bates to accept it</a:t>
            </a:r>
          </a:p>
        </p:txBody>
      </p:sp>
      <p:pic>
        <p:nvPicPr>
          <p:cNvPr id="6" name="Picture 5">
            <a:extLst>
              <a:ext uri="{FF2B5EF4-FFF2-40B4-BE49-F238E27FC236}">
                <a16:creationId xmlns:a16="http://schemas.microsoft.com/office/drawing/2014/main" id="{B2E7143A-748C-B345-95AE-7EBBB1FFAB09}"/>
              </a:ext>
            </a:extLst>
          </p:cNvPr>
          <p:cNvPicPr>
            <a:picLocks noChangeAspect="1"/>
          </p:cNvPicPr>
          <p:nvPr/>
        </p:nvPicPr>
        <p:blipFill>
          <a:blip r:embed="rId2"/>
          <a:stretch>
            <a:fillRect/>
          </a:stretch>
        </p:blipFill>
        <p:spPr>
          <a:xfrm>
            <a:off x="3256514" y="1697361"/>
            <a:ext cx="571500" cy="690563"/>
          </a:xfrm>
          <a:prstGeom prst="rect">
            <a:avLst/>
          </a:prstGeom>
        </p:spPr>
      </p:pic>
      <p:pic>
        <p:nvPicPr>
          <p:cNvPr id="8" name="Picture 7">
            <a:extLst>
              <a:ext uri="{FF2B5EF4-FFF2-40B4-BE49-F238E27FC236}">
                <a16:creationId xmlns:a16="http://schemas.microsoft.com/office/drawing/2014/main" id="{347F7C1C-C9A1-DE49-8CF3-18C215BF6F1A}"/>
              </a:ext>
            </a:extLst>
          </p:cNvPr>
          <p:cNvPicPr>
            <a:picLocks noChangeAspect="1"/>
          </p:cNvPicPr>
          <p:nvPr/>
        </p:nvPicPr>
        <p:blipFill>
          <a:blip r:embed="rId3"/>
          <a:stretch>
            <a:fillRect/>
          </a:stretch>
        </p:blipFill>
        <p:spPr>
          <a:xfrm>
            <a:off x="4404451" y="1188624"/>
            <a:ext cx="2274578" cy="1571168"/>
          </a:xfrm>
          <a:prstGeom prst="rect">
            <a:avLst/>
          </a:prstGeom>
        </p:spPr>
      </p:pic>
    </p:spTree>
    <p:extLst>
      <p:ext uri="{BB962C8B-B14F-4D97-AF65-F5344CB8AC3E}">
        <p14:creationId xmlns:p14="http://schemas.microsoft.com/office/powerpoint/2010/main" val="30618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O. R. L. Crosier</a:t>
            </a:r>
            <a:br>
              <a:rPr lang="en-US" dirty="0"/>
            </a:br>
            <a:r>
              <a:rPr lang="en-US" dirty="0"/>
              <a:t>(1820-1913)</a:t>
            </a:r>
          </a:p>
          <a:p>
            <a:r>
              <a:rPr lang="en-US" dirty="0"/>
              <a:t>Teacher; Methodist</a:t>
            </a:r>
          </a:p>
          <a:p>
            <a:r>
              <a:rPr lang="en-US" dirty="0"/>
              <a:t>Hears and accepts Second Coming in the </a:t>
            </a:r>
            <a:r>
              <a:rPr lang="en-US" dirty="0" err="1"/>
              <a:t>Millerite</a:t>
            </a:r>
            <a:r>
              <a:rPr lang="en-US" dirty="0"/>
              <a:t> message, and began preaching</a:t>
            </a:r>
          </a:p>
          <a:p>
            <a:r>
              <a:rPr lang="en-US" dirty="0"/>
              <a:t>1844 &amp; 1845: key person in developing the landmark of the Cleansing of the Sanctuary</a:t>
            </a:r>
          </a:p>
        </p:txBody>
      </p:sp>
      <p:pic>
        <p:nvPicPr>
          <p:cNvPr id="5" name="Picture 4">
            <a:extLst>
              <a:ext uri="{FF2B5EF4-FFF2-40B4-BE49-F238E27FC236}">
                <a16:creationId xmlns:a16="http://schemas.microsoft.com/office/drawing/2014/main" id="{B5A16864-D23C-FC40-8736-6E4617E329BA}"/>
              </a:ext>
            </a:extLst>
          </p:cNvPr>
          <p:cNvPicPr>
            <a:picLocks noChangeAspect="1"/>
          </p:cNvPicPr>
          <p:nvPr/>
        </p:nvPicPr>
        <p:blipFill>
          <a:blip r:embed="rId2"/>
          <a:stretch>
            <a:fillRect/>
          </a:stretch>
        </p:blipFill>
        <p:spPr>
          <a:xfrm>
            <a:off x="2893455" y="1679778"/>
            <a:ext cx="571500" cy="690563"/>
          </a:xfrm>
          <a:prstGeom prst="rect">
            <a:avLst/>
          </a:prstGeom>
        </p:spPr>
      </p:pic>
    </p:spTree>
    <p:extLst>
      <p:ext uri="{BB962C8B-B14F-4D97-AF65-F5344CB8AC3E}">
        <p14:creationId xmlns:p14="http://schemas.microsoft.com/office/powerpoint/2010/main" val="14533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476119" cy="3129614"/>
          </a:xfrm>
        </p:spPr>
        <p:txBody>
          <a:bodyPr>
            <a:normAutofit/>
          </a:bodyPr>
          <a:lstStyle/>
          <a:p>
            <a:r>
              <a:rPr lang="en-US" dirty="0"/>
              <a:t>Hiram Edson</a:t>
            </a:r>
            <a:br>
              <a:rPr lang="en-US" dirty="0"/>
            </a:br>
            <a:r>
              <a:rPr lang="en-US" dirty="0"/>
              <a:t>(1806-1882)</a:t>
            </a:r>
          </a:p>
          <a:p>
            <a:r>
              <a:rPr lang="en-US" dirty="0"/>
              <a:t>Farmer; Methodist</a:t>
            </a:r>
          </a:p>
          <a:p>
            <a:r>
              <a:rPr lang="en-US" dirty="0"/>
              <a:t>Hears and accepts Second Coming from Himes and Fitch</a:t>
            </a:r>
          </a:p>
          <a:p>
            <a:r>
              <a:rPr lang="en-US" dirty="0"/>
              <a:t>1844 &amp; 1845: other key person in developing the landmark of the Cleansing of the Sanctuary</a:t>
            </a:r>
          </a:p>
          <a:p>
            <a:r>
              <a:rPr lang="en-US" dirty="0"/>
              <a:t>1846: conference with Joseph Bates, exchanging Sabbath and Sanctuary landmarks</a:t>
            </a:r>
          </a:p>
        </p:txBody>
      </p:sp>
      <p:pic>
        <p:nvPicPr>
          <p:cNvPr id="6" name="Picture 5">
            <a:extLst>
              <a:ext uri="{FF2B5EF4-FFF2-40B4-BE49-F238E27FC236}">
                <a16:creationId xmlns:a16="http://schemas.microsoft.com/office/drawing/2014/main" id="{887B413A-1A05-F44E-937D-B8EF8CA21497}"/>
              </a:ext>
            </a:extLst>
          </p:cNvPr>
          <p:cNvPicPr>
            <a:picLocks noChangeAspect="1"/>
          </p:cNvPicPr>
          <p:nvPr/>
        </p:nvPicPr>
        <p:blipFill>
          <a:blip r:embed="rId2"/>
          <a:stretch>
            <a:fillRect/>
          </a:stretch>
        </p:blipFill>
        <p:spPr>
          <a:xfrm>
            <a:off x="2731184" y="1679778"/>
            <a:ext cx="571500" cy="690563"/>
          </a:xfrm>
          <a:prstGeom prst="rect">
            <a:avLst/>
          </a:prstGeom>
        </p:spPr>
      </p:pic>
    </p:spTree>
    <p:extLst>
      <p:ext uri="{BB962C8B-B14F-4D97-AF65-F5344CB8AC3E}">
        <p14:creationId xmlns:p14="http://schemas.microsoft.com/office/powerpoint/2010/main" val="1145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40100"/>
            <a:ext cx="5476119" cy="3204462"/>
          </a:xfrm>
        </p:spPr>
        <p:txBody>
          <a:bodyPr>
            <a:normAutofit lnSpcReduction="10000"/>
          </a:bodyPr>
          <a:lstStyle/>
          <a:p>
            <a:r>
              <a:rPr lang="en-US" dirty="0"/>
              <a:t>J. N. Andrews</a:t>
            </a:r>
            <a:br>
              <a:rPr lang="en-US" dirty="0"/>
            </a:br>
            <a:r>
              <a:rPr lang="en-US" dirty="0"/>
              <a:t>(1829-1883)</a:t>
            </a:r>
          </a:p>
          <a:p>
            <a:r>
              <a:rPr lang="en-US" dirty="0"/>
              <a:t>Teenager; accepts Second Coming in </a:t>
            </a:r>
            <a:r>
              <a:rPr lang="en-US" dirty="0" err="1"/>
              <a:t>Millerite</a:t>
            </a:r>
            <a:r>
              <a:rPr lang="en-US" dirty="0"/>
              <a:t> teaching</a:t>
            </a:r>
          </a:p>
          <a:p>
            <a:r>
              <a:rPr lang="en-US" dirty="0"/>
              <a:t>1845: accepted landmark of Sabbath after reading Preble’s tract; later did major research on the Sabbath</a:t>
            </a:r>
          </a:p>
          <a:p>
            <a:r>
              <a:rPr lang="en-US" dirty="0"/>
              <a:t>Author, administrator, missionary</a:t>
            </a:r>
          </a:p>
          <a:p>
            <a:r>
              <a:rPr lang="en-US" dirty="0"/>
              <a:t>Books: </a:t>
            </a:r>
            <a:r>
              <a:rPr lang="en-US" i="1" dirty="0"/>
              <a:t>History of the Sabbath and First Day of the Week</a:t>
            </a:r>
            <a:r>
              <a:rPr lang="en-US" dirty="0"/>
              <a:t>; and </a:t>
            </a:r>
            <a:r>
              <a:rPr lang="en-US" i="1" dirty="0"/>
              <a:t>The Complete Testimony of the Fathers of the First Three Centuries Concerning the Sabbath and First Day</a:t>
            </a:r>
            <a:endParaRPr lang="en-US" dirty="0"/>
          </a:p>
        </p:txBody>
      </p:sp>
      <p:pic>
        <p:nvPicPr>
          <p:cNvPr id="5" name="Picture 4">
            <a:extLst>
              <a:ext uri="{FF2B5EF4-FFF2-40B4-BE49-F238E27FC236}">
                <a16:creationId xmlns:a16="http://schemas.microsoft.com/office/drawing/2014/main" id="{BD93614A-79DA-1C4E-9CAC-4036032BD227}"/>
              </a:ext>
            </a:extLst>
          </p:cNvPr>
          <p:cNvPicPr>
            <a:picLocks noChangeAspect="1"/>
          </p:cNvPicPr>
          <p:nvPr/>
        </p:nvPicPr>
        <p:blipFill>
          <a:blip r:embed="rId2"/>
          <a:stretch>
            <a:fillRect/>
          </a:stretch>
        </p:blipFill>
        <p:spPr>
          <a:xfrm>
            <a:off x="2724150" y="1640100"/>
            <a:ext cx="571500" cy="690563"/>
          </a:xfrm>
          <a:prstGeom prst="rect">
            <a:avLst/>
          </a:prstGeom>
        </p:spPr>
      </p:pic>
      <p:pic>
        <p:nvPicPr>
          <p:cNvPr id="6" name="Picture 5">
            <a:extLst>
              <a:ext uri="{FF2B5EF4-FFF2-40B4-BE49-F238E27FC236}">
                <a16:creationId xmlns:a16="http://schemas.microsoft.com/office/drawing/2014/main" id="{05EF975E-44F2-0041-8659-31357BA64D04}"/>
              </a:ext>
            </a:extLst>
          </p:cNvPr>
          <p:cNvPicPr>
            <a:picLocks noChangeAspect="1"/>
          </p:cNvPicPr>
          <p:nvPr/>
        </p:nvPicPr>
        <p:blipFill>
          <a:blip r:embed="rId3"/>
          <a:stretch>
            <a:fillRect/>
          </a:stretch>
        </p:blipFill>
        <p:spPr>
          <a:xfrm>
            <a:off x="4635786" y="2057400"/>
            <a:ext cx="2043243" cy="2520000"/>
          </a:xfrm>
          <a:prstGeom prst="rect">
            <a:avLst/>
          </a:prstGeom>
        </p:spPr>
      </p:pic>
      <p:pic>
        <p:nvPicPr>
          <p:cNvPr id="8" name="Picture 7">
            <a:extLst>
              <a:ext uri="{FF2B5EF4-FFF2-40B4-BE49-F238E27FC236}">
                <a16:creationId xmlns:a16="http://schemas.microsoft.com/office/drawing/2014/main" id="{B6438468-B44A-A745-8CBF-93731BD0CB90}"/>
              </a:ext>
            </a:extLst>
          </p:cNvPr>
          <p:cNvPicPr>
            <a:picLocks noChangeAspect="1"/>
          </p:cNvPicPr>
          <p:nvPr/>
        </p:nvPicPr>
        <p:blipFill>
          <a:blip r:embed="rId4"/>
          <a:stretch>
            <a:fillRect/>
          </a:stretch>
        </p:blipFill>
        <p:spPr>
          <a:xfrm>
            <a:off x="2953489" y="2057400"/>
            <a:ext cx="1682297" cy="2520000"/>
          </a:xfrm>
          <a:prstGeom prst="rect">
            <a:avLst/>
          </a:prstGeom>
        </p:spPr>
      </p:pic>
    </p:spTree>
    <p:extLst>
      <p:ext uri="{BB962C8B-B14F-4D97-AF65-F5344CB8AC3E}">
        <p14:creationId xmlns:p14="http://schemas.microsoft.com/office/powerpoint/2010/main" val="6710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476119" cy="3076860"/>
          </a:xfrm>
        </p:spPr>
        <p:txBody>
          <a:bodyPr>
            <a:normAutofit lnSpcReduction="10000"/>
          </a:bodyPr>
          <a:lstStyle/>
          <a:p>
            <a:r>
              <a:rPr lang="en-US" dirty="0"/>
              <a:t>Spring, First Disappointment regarding Second Coming of Jesus (end of Jewish year)</a:t>
            </a:r>
          </a:p>
          <a:p>
            <a:r>
              <a:rPr lang="en-US" dirty="0"/>
              <a:t>Summer: Second Angel’s Message (Revelation 14:8) sounded</a:t>
            </a:r>
          </a:p>
          <a:p>
            <a:r>
              <a:rPr lang="en-US" dirty="0"/>
              <a:t>Late summer: Midnight Cry Message (Matthew 25:1-13) sounded, like Tidal Wave, pointing to October 22</a:t>
            </a:r>
          </a:p>
          <a:p>
            <a:r>
              <a:rPr lang="en-US" dirty="0"/>
              <a:t>October 14: Charles Fitch dies</a:t>
            </a:r>
          </a:p>
          <a:p>
            <a:r>
              <a:rPr lang="en-US" dirty="0"/>
              <a:t>October 22: the “passing of the time”; “Great Disappointment”</a:t>
            </a:r>
          </a:p>
        </p:txBody>
      </p:sp>
    </p:spTree>
    <p:extLst>
      <p:ext uri="{BB962C8B-B14F-4D97-AF65-F5344CB8AC3E}">
        <p14:creationId xmlns:p14="http://schemas.microsoft.com/office/powerpoint/2010/main" val="378937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October: Third Angel’s Message (Revelation 14:9-12) begins (joining the First and Second Angel, and the Midnight Cry)</a:t>
            </a:r>
          </a:p>
          <a:p>
            <a:r>
              <a:rPr lang="en-US" dirty="0"/>
              <a:t>December: Ellen Harmon’s first vision</a:t>
            </a:r>
          </a:p>
          <a:p>
            <a:r>
              <a:rPr lang="en-US" dirty="0"/>
              <a:t>This message, and this messenger will be closely connected with what God does for the rest of the time we will review</a:t>
            </a:r>
          </a:p>
        </p:txBody>
      </p:sp>
    </p:spTree>
    <p:extLst>
      <p:ext uri="{BB962C8B-B14F-4D97-AF65-F5344CB8AC3E}">
        <p14:creationId xmlns:p14="http://schemas.microsoft.com/office/powerpoint/2010/main" val="4654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6 of the early leaders do not continue into the light of the Third Angel’s Message</a:t>
            </a:r>
          </a:p>
          <a:p>
            <a:pPr lvl="1"/>
            <a:r>
              <a:rPr lang="en-US" dirty="0"/>
              <a:t>William Miller</a:t>
            </a:r>
          </a:p>
          <a:p>
            <a:pPr lvl="1"/>
            <a:r>
              <a:rPr lang="en-US" dirty="0"/>
              <a:t>Josiah </a:t>
            </a:r>
            <a:r>
              <a:rPr lang="en-US" dirty="0" err="1"/>
              <a:t>Litch</a:t>
            </a:r>
            <a:endParaRPr lang="en-US" dirty="0"/>
          </a:p>
          <a:p>
            <a:pPr lvl="1"/>
            <a:r>
              <a:rPr lang="en-US" dirty="0"/>
              <a:t>Joshua Himes</a:t>
            </a:r>
          </a:p>
          <a:p>
            <a:pPr lvl="1"/>
            <a:r>
              <a:rPr lang="en-US" dirty="0"/>
              <a:t>Samuel Snow</a:t>
            </a:r>
          </a:p>
          <a:p>
            <a:pPr lvl="1"/>
            <a:r>
              <a:rPr lang="en-US" dirty="0"/>
              <a:t>George Storrs</a:t>
            </a:r>
          </a:p>
          <a:p>
            <a:pPr lvl="1"/>
            <a:r>
              <a:rPr lang="en-US" dirty="0"/>
              <a:t>O. R. L. Crosier</a:t>
            </a:r>
          </a:p>
        </p:txBody>
      </p:sp>
    </p:spTree>
    <p:extLst>
      <p:ext uri="{BB962C8B-B14F-4D97-AF65-F5344CB8AC3E}">
        <p14:creationId xmlns:p14="http://schemas.microsoft.com/office/powerpoint/2010/main" val="159366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Understanding prophecy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572359" cy="2875511"/>
          </a:xfrm>
        </p:spPr>
        <p:txBody>
          <a:bodyPr>
            <a:normAutofit/>
          </a:bodyPr>
          <a:lstStyle/>
          <a:p>
            <a:r>
              <a:rPr lang="en-US" dirty="0"/>
              <a:t>Historicist method of interpreting Bible prophecy was begun by the interpretations found in the stories of Daniel</a:t>
            </a:r>
          </a:p>
          <a:p>
            <a:pPr lvl="1"/>
            <a:r>
              <a:rPr lang="en-US" dirty="0"/>
              <a:t>Daniel 2:19 </a:t>
            </a:r>
            <a:r>
              <a:rPr lang="en-US" dirty="0" err="1"/>
              <a:t>ff</a:t>
            </a:r>
            <a:r>
              <a:rPr lang="en-US" dirty="0"/>
              <a:t> regarding Nebuchadnezzar’s dream of the image</a:t>
            </a:r>
          </a:p>
          <a:p>
            <a:pPr lvl="1"/>
            <a:r>
              <a:rPr lang="en-US" dirty="0"/>
              <a:t>Daniel 7:16 </a:t>
            </a:r>
            <a:r>
              <a:rPr lang="en-US" dirty="0" err="1"/>
              <a:t>ff</a:t>
            </a:r>
            <a:r>
              <a:rPr lang="en-US" dirty="0"/>
              <a:t> regarding Daniel’s vision of the wild beasts</a:t>
            </a:r>
          </a:p>
          <a:p>
            <a:pPr lvl="1"/>
            <a:r>
              <a:rPr lang="en-US" dirty="0"/>
              <a:t>Daniel 8:15 </a:t>
            </a:r>
            <a:r>
              <a:rPr lang="en-US" dirty="0" err="1"/>
              <a:t>ff</a:t>
            </a:r>
            <a:r>
              <a:rPr lang="en-US" dirty="0"/>
              <a:t> regarding Daniel’s vision of the sanctuary animals</a:t>
            </a:r>
          </a:p>
          <a:p>
            <a:pPr lvl="1"/>
            <a:r>
              <a:rPr lang="en-US" dirty="0"/>
              <a:t>Daniel 10:11-14 </a:t>
            </a:r>
            <a:r>
              <a:rPr lang="en-US" dirty="0" err="1"/>
              <a:t>ff</a:t>
            </a:r>
            <a:r>
              <a:rPr lang="en-US" dirty="0"/>
              <a:t> regarding Daniel’s last vision, explained in chapters 11 and 12</a:t>
            </a:r>
          </a:p>
          <a:p>
            <a:r>
              <a:rPr lang="en-US" dirty="0"/>
              <a:t>4 Kingdoms (3 named, 1 unnamed), continued in their order “till” the transition process began that led to God’s kingdom</a:t>
            </a:r>
          </a:p>
        </p:txBody>
      </p:sp>
    </p:spTree>
    <p:extLst>
      <p:ext uri="{BB962C8B-B14F-4D97-AF65-F5344CB8AC3E}">
        <p14:creationId xmlns:p14="http://schemas.microsoft.com/office/powerpoint/2010/main" val="116953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Landmarks tied to Second Coming began coming together, studied over the next 4 or 5 years:</a:t>
            </a:r>
          </a:p>
          <a:p>
            <a:pPr lvl="1"/>
            <a:r>
              <a:rPr lang="en-US" dirty="0"/>
              <a:t>Cleansing of the Sanctuary (Crosier, Edson)</a:t>
            </a:r>
          </a:p>
          <a:p>
            <a:pPr lvl="1"/>
            <a:r>
              <a:rPr lang="en-US" dirty="0"/>
              <a:t>Three Angel’s Messages (1:Miller; 2:Fitch; 3:White)</a:t>
            </a:r>
          </a:p>
          <a:p>
            <a:pPr lvl="1"/>
            <a:r>
              <a:rPr lang="en-US" dirty="0"/>
              <a:t>Commandments of God (White)</a:t>
            </a:r>
          </a:p>
          <a:p>
            <a:pPr lvl="1"/>
            <a:r>
              <a:rPr lang="en-US" dirty="0"/>
              <a:t>Faith of Jesus (neglected)</a:t>
            </a:r>
          </a:p>
          <a:p>
            <a:pPr lvl="1"/>
            <a:r>
              <a:rPr lang="en-US" dirty="0"/>
              <a:t>Sabbath (Farnsworth, Bates)</a:t>
            </a:r>
          </a:p>
          <a:p>
            <a:pPr lvl="1"/>
            <a:r>
              <a:rPr lang="en-US" dirty="0"/>
              <a:t>Non-immortality of the Wicked (Storrs)</a:t>
            </a:r>
          </a:p>
          <a:p>
            <a:pPr lvl="1"/>
            <a:endParaRPr lang="en-US" dirty="0"/>
          </a:p>
        </p:txBody>
      </p:sp>
    </p:spTree>
    <p:extLst>
      <p:ext uri="{BB962C8B-B14F-4D97-AF65-F5344CB8AC3E}">
        <p14:creationId xmlns:p14="http://schemas.microsoft.com/office/powerpoint/2010/main" val="8058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1847</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William Miller’s Dream (box with jewels and coins)</a:t>
            </a:r>
          </a:p>
          <a:p>
            <a:pPr lvl="1"/>
            <a:r>
              <a:rPr lang="en-US" dirty="0"/>
              <a:t>Encouragement: he had done what God wanted him to do</a:t>
            </a:r>
          </a:p>
          <a:p>
            <a:pPr lvl="1"/>
            <a:r>
              <a:rPr lang="en-US" dirty="0"/>
              <a:t>Confusion after the disappointment was now out of his hands</a:t>
            </a:r>
          </a:p>
          <a:p>
            <a:pPr lvl="1"/>
            <a:r>
              <a:rPr lang="en-US" dirty="0"/>
              <a:t>God would have to take over and would develop a message and people 10x as glorious</a:t>
            </a:r>
          </a:p>
          <a:p>
            <a:pPr lvl="1"/>
            <a:r>
              <a:rPr lang="en-US" dirty="0"/>
              <a:t>In Ellen White’s </a:t>
            </a:r>
            <a:r>
              <a:rPr lang="en-US" i="1" dirty="0"/>
              <a:t>Early Writings</a:t>
            </a:r>
            <a:r>
              <a:rPr lang="en-US" dirty="0"/>
              <a:t>, and James White’s </a:t>
            </a:r>
            <a:r>
              <a:rPr lang="en-US" i="1" dirty="0"/>
              <a:t>Brother Miller’s Dream</a:t>
            </a:r>
            <a:endParaRPr lang="en-US" dirty="0"/>
          </a:p>
          <a:p>
            <a:r>
              <a:rPr lang="en-US" dirty="0" err="1"/>
              <a:t>Millerite</a:t>
            </a:r>
            <a:r>
              <a:rPr lang="en-US" dirty="0"/>
              <a:t> Adventist periodicals stop printing anything from the Sabbath-keeping Adventists</a:t>
            </a:r>
          </a:p>
        </p:txBody>
      </p:sp>
    </p:spTree>
    <p:extLst>
      <p:ext uri="{BB962C8B-B14F-4D97-AF65-F5344CB8AC3E}">
        <p14:creationId xmlns:p14="http://schemas.microsoft.com/office/powerpoint/2010/main" val="21636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Ellen White: vision that James should start his own publishing ministry</a:t>
            </a:r>
          </a:p>
          <a:p>
            <a:r>
              <a:rPr lang="en-US" dirty="0"/>
              <a:t>Important Bible conferences to study the landmark truths</a:t>
            </a:r>
          </a:p>
        </p:txBody>
      </p:sp>
    </p:spTree>
    <p:extLst>
      <p:ext uri="{BB962C8B-B14F-4D97-AF65-F5344CB8AC3E}">
        <p14:creationId xmlns:p14="http://schemas.microsoft.com/office/powerpoint/2010/main" val="273599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1849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July: James White begins </a:t>
            </a:r>
            <a:r>
              <a:rPr lang="en-US" i="1" dirty="0"/>
              <a:t>The Present Truth</a:t>
            </a:r>
            <a:r>
              <a:rPr lang="en-US" dirty="0"/>
              <a:t> periodical; a year later he would add </a:t>
            </a:r>
            <a:r>
              <a:rPr lang="en-US" i="1" dirty="0"/>
              <a:t>The Advent Review</a:t>
            </a:r>
            <a:r>
              <a:rPr lang="en-US" dirty="0"/>
              <a:t>, then launch a combined journal, </a:t>
            </a:r>
            <a:r>
              <a:rPr lang="en-US" i="1" dirty="0"/>
              <a:t>Second Advent Review, and Sabbath Herald</a:t>
            </a:r>
            <a:r>
              <a:rPr lang="en-US" dirty="0"/>
              <a:t>, in which he would use the imagery from Miller’s dream to describe the intent of the publication.</a:t>
            </a:r>
          </a:p>
          <a:p>
            <a:r>
              <a:rPr lang="en-US" dirty="0"/>
              <a:t>December: William Miller dies</a:t>
            </a:r>
          </a:p>
        </p:txBody>
      </p:sp>
    </p:spTree>
    <p:extLst>
      <p:ext uri="{BB962C8B-B14F-4D97-AF65-F5344CB8AC3E}">
        <p14:creationId xmlns:p14="http://schemas.microsoft.com/office/powerpoint/2010/main" val="21599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1830 - 1849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Early Adventists followed the Historicist method of interpreting Bible prophecy </a:t>
            </a:r>
          </a:p>
          <a:p>
            <a:r>
              <a:rPr lang="en-US" dirty="0"/>
              <a:t>As the time elements were unsealed when their fulfillments arrived, they helped fuel the Advent Movement, which became a decision time and shaking for Christianity</a:t>
            </a:r>
          </a:p>
          <a:p>
            <a:r>
              <a:rPr lang="en-US" dirty="0"/>
              <a:t>The disappointment of 1844 became a shaking time for the Advent Movement itself</a:t>
            </a:r>
          </a:p>
        </p:txBody>
      </p:sp>
    </p:spTree>
    <p:extLst>
      <p:ext uri="{BB962C8B-B14F-4D97-AF65-F5344CB8AC3E}">
        <p14:creationId xmlns:p14="http://schemas.microsoft.com/office/powerpoint/2010/main" val="538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1830 - 1849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The disappointment of 1844 is best understood in light of the parallels with Daniel 8 and 9; consider briefly:</a:t>
            </a:r>
          </a:p>
          <a:p>
            <a:r>
              <a:rPr lang="en-US" dirty="0"/>
              <a:t>Fulfillment of Daniel 9’s time occurred in New Testament</a:t>
            </a:r>
          </a:p>
          <a:p>
            <a:r>
              <a:rPr lang="en-US" dirty="0"/>
              <a:t>When time came for fulfillment of Daniel 9’s time elements, God raised up John the Baptist, whose preaching led to Jesus and His disciples, themselves preaching “the time is fulfilled” (Mark 1:15; compare Matthew 3:2; 4:17; 10:7), with 5 key developments:</a:t>
            </a:r>
          </a:p>
        </p:txBody>
      </p:sp>
    </p:spTree>
    <p:extLst>
      <p:ext uri="{BB962C8B-B14F-4D97-AF65-F5344CB8AC3E}">
        <p14:creationId xmlns:p14="http://schemas.microsoft.com/office/powerpoint/2010/main" val="14333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1830 - 1849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1:  The First Advent Movement was the final call to Israel</a:t>
            </a:r>
          </a:p>
          <a:p>
            <a:r>
              <a:rPr lang="en-US" dirty="0"/>
              <a:t>2:  The disciples did not understand Messiah’s main sanctuary focus then: lamb slain in the “courtyard”</a:t>
            </a:r>
          </a:p>
          <a:p>
            <a:r>
              <a:rPr lang="en-US" dirty="0"/>
              <a:t>3:  The cross was their “great disappointment”</a:t>
            </a:r>
          </a:p>
          <a:p>
            <a:r>
              <a:rPr lang="en-US" dirty="0"/>
              <a:t>4: Deeper understanding of prophecy: Jesus in Luke 24</a:t>
            </a:r>
          </a:p>
          <a:p>
            <a:r>
              <a:rPr lang="en-US" dirty="0"/>
              <a:t>5: Follow Jesus by faith as He was installed as the High Priest / King in the heavenly sanctuary (Acts 2; Hebrews 5)</a:t>
            </a:r>
          </a:p>
        </p:txBody>
      </p:sp>
    </p:spTree>
    <p:extLst>
      <p:ext uri="{BB962C8B-B14F-4D97-AF65-F5344CB8AC3E}">
        <p14:creationId xmlns:p14="http://schemas.microsoft.com/office/powerpoint/2010/main" val="40586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1830 - 1849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Fulfillment of Daniel 8’s time occurred in 1844</a:t>
            </a:r>
          </a:p>
          <a:p>
            <a:r>
              <a:rPr lang="en-US" dirty="0"/>
              <a:t>When time came for fulfillment of Daniel 8’s time elements, God raised up the Advent Movement, preaching “the hour of His judgment is come” (Revelation 14:7), with a parallel of 5 similar key developments:</a:t>
            </a:r>
          </a:p>
        </p:txBody>
      </p:sp>
    </p:spTree>
    <p:extLst>
      <p:ext uri="{BB962C8B-B14F-4D97-AF65-F5344CB8AC3E}">
        <p14:creationId xmlns:p14="http://schemas.microsoft.com/office/powerpoint/2010/main" val="14797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1830 - 1849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1:  The Second Advent Movement is the final global call</a:t>
            </a:r>
          </a:p>
          <a:p>
            <a:r>
              <a:rPr lang="en-US" dirty="0"/>
              <a:t>2:  The believers did not understand Messiah’s main sanctuary focus then: move into the Most Holy Place</a:t>
            </a:r>
          </a:p>
          <a:p>
            <a:r>
              <a:rPr lang="en-US" dirty="0"/>
              <a:t>3:  1844 their “great disappointment”</a:t>
            </a:r>
          </a:p>
          <a:p>
            <a:r>
              <a:rPr lang="en-US" dirty="0"/>
              <a:t>4: Deeper understanding of prophecy: Day of Atonement</a:t>
            </a:r>
          </a:p>
          <a:p>
            <a:r>
              <a:rPr lang="en-US" dirty="0"/>
              <a:t>5: Follow Jesus by faith as He moved into the Most Holy Place in the heavenly sanctuary (Revelation 11:19)</a:t>
            </a:r>
          </a:p>
        </p:txBody>
      </p:sp>
    </p:spTree>
    <p:extLst>
      <p:ext uri="{BB962C8B-B14F-4D97-AF65-F5344CB8AC3E}">
        <p14:creationId xmlns:p14="http://schemas.microsoft.com/office/powerpoint/2010/main" val="39915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1830 - 1849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Out of this shaking for the Advent Movement itself, a small group began to learn to follow Jesus in the Day of Atonement activities</a:t>
            </a:r>
          </a:p>
          <a:p>
            <a:r>
              <a:rPr lang="en-US" dirty="0"/>
              <a:t>Christ our righteousness in the Most Holy Place = better understanding of sanctuary message, law of God, Sabbath; but missed the significance of the blood on the gold in the Most Holy Place, the most important symbol of righteousness there; we will trace this…</a:t>
            </a:r>
          </a:p>
        </p:txBody>
      </p:sp>
    </p:spTree>
    <p:extLst>
      <p:ext uri="{BB962C8B-B14F-4D97-AF65-F5344CB8AC3E}">
        <p14:creationId xmlns:p14="http://schemas.microsoft.com/office/powerpoint/2010/main" val="343884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Understanding prophecy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First kingdom: Babylon (Neo-Babylonian Empire):  2 Chronicles 36 destroyed Jerusalem; Daniel served under kings: Daniel 1-5</a:t>
            </a:r>
          </a:p>
          <a:p>
            <a:r>
              <a:rPr lang="en-US" dirty="0"/>
              <a:t>Second kingdom: </a:t>
            </a:r>
            <a:r>
              <a:rPr lang="en-US" dirty="0" err="1"/>
              <a:t>Medo</a:t>
            </a:r>
            <a:r>
              <a:rPr lang="en-US" dirty="0"/>
              <a:t>-Persia: named in Daniel 8: 20; Daniel served under: Daniel 5, 6, 10</a:t>
            </a:r>
          </a:p>
          <a:p>
            <a:r>
              <a:rPr lang="en-US" dirty="0"/>
              <a:t>Third kingdom: Greece: named in Daniel 8:21; 11:2</a:t>
            </a:r>
          </a:p>
          <a:p>
            <a:r>
              <a:rPr lang="en-US" dirty="0"/>
              <a:t>Fourth kingdom: never named; but whole New Testament written under it; Rome</a:t>
            </a:r>
          </a:p>
          <a:p>
            <a:endParaRPr lang="en-US" dirty="0"/>
          </a:p>
          <a:p>
            <a:endParaRPr lang="en-US" dirty="0"/>
          </a:p>
        </p:txBody>
      </p:sp>
    </p:spTree>
    <p:extLst>
      <p:ext uri="{BB962C8B-B14F-4D97-AF65-F5344CB8AC3E}">
        <p14:creationId xmlns:p14="http://schemas.microsoft.com/office/powerpoint/2010/main" val="5362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Can you see better how the prophecies of Daniel and Revelation point to the vital key points in Jesus’ sanctuary ministry?</a:t>
            </a:r>
          </a:p>
        </p:txBody>
      </p:sp>
    </p:spTree>
    <p:extLst>
      <p:ext uri="{BB962C8B-B14F-4D97-AF65-F5344CB8AC3E}">
        <p14:creationId xmlns:p14="http://schemas.microsoft.com/office/powerpoint/2010/main" val="56230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B1A5-F182-3644-81A6-1E890D3DC3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1D3C2A-0093-8F4B-9F5F-AE119D122D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3112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Understanding prophecy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Historicist view continued in the New Testament in the brief commentary on Daniel’s visions:</a:t>
            </a:r>
          </a:p>
          <a:p>
            <a:pPr lvl="1"/>
            <a:r>
              <a:rPr lang="en-US" dirty="0"/>
              <a:t>Jesus in Matthew 24</a:t>
            </a:r>
          </a:p>
          <a:p>
            <a:pPr lvl="1"/>
            <a:r>
              <a:rPr lang="en-US" dirty="0"/>
              <a:t>Paul in 2 Thessalonians 2</a:t>
            </a:r>
          </a:p>
          <a:p>
            <a:endParaRPr lang="en-US" dirty="0"/>
          </a:p>
        </p:txBody>
      </p:sp>
    </p:spTree>
    <p:extLst>
      <p:ext uri="{BB962C8B-B14F-4D97-AF65-F5344CB8AC3E}">
        <p14:creationId xmlns:p14="http://schemas.microsoft.com/office/powerpoint/2010/main" val="26305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Understanding prophecy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Continued in the New Testament in pattern given John in Revelation: </a:t>
            </a:r>
          </a:p>
          <a:p>
            <a:pPr lvl="1"/>
            <a:r>
              <a:rPr lang="en-US" dirty="0"/>
              <a:t>The fourth kingdom of Daniel, how “diverse” (7:19) it would be</a:t>
            </a:r>
          </a:p>
          <a:p>
            <a:pPr lvl="1"/>
            <a:r>
              <a:rPr lang="en-US" dirty="0"/>
              <a:t>All in relation to God’s people (Daniel: “the saints” and “thy people” in 7:18,21,22,25,27; 8:24; 9:24; 10:14; 12:1; Revelation: church in chapters 2 and 3, and woven through rest of Revelation)</a:t>
            </a:r>
          </a:p>
          <a:p>
            <a:pPr lvl="1"/>
            <a:r>
              <a:rPr lang="en-US" dirty="0"/>
              <a:t>Time of transition (judgment, based in Most Holy Place of heavenly sanctuary)</a:t>
            </a:r>
          </a:p>
          <a:p>
            <a:pPr lvl="1"/>
            <a:r>
              <a:rPr lang="en-US" dirty="0"/>
              <a:t>Leading to God’s everlasting kingdom</a:t>
            </a:r>
          </a:p>
        </p:txBody>
      </p:sp>
    </p:spTree>
    <p:extLst>
      <p:ext uri="{BB962C8B-B14F-4D97-AF65-F5344CB8AC3E}">
        <p14:creationId xmlns:p14="http://schemas.microsoft.com/office/powerpoint/2010/main" val="5169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Understanding prophecy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Method used by Christians throughout history</a:t>
            </a:r>
          </a:p>
          <a:p>
            <a:pPr lvl="1"/>
            <a:r>
              <a:rPr lang="en-US" dirty="0"/>
              <a:t>Gave confirmation to Protestant Reformation</a:t>
            </a:r>
          </a:p>
          <a:p>
            <a:pPr lvl="1"/>
            <a:r>
              <a:rPr lang="en-US" dirty="0"/>
              <a:t>Isaac Newton 1733: </a:t>
            </a:r>
            <a:r>
              <a:rPr lang="en-US" i="1" dirty="0"/>
              <a:t>Observations upon the Prophecies of Daniel, and the Apocalypse of St. John</a:t>
            </a:r>
          </a:p>
          <a:p>
            <a:pPr lvl="1"/>
            <a:r>
              <a:rPr lang="en-US" dirty="0"/>
              <a:t>John Adams 1765: </a:t>
            </a:r>
            <a:r>
              <a:rPr lang="en-US" i="1" dirty="0"/>
              <a:t>A Dissertation on the Canon and Feudal Law</a:t>
            </a:r>
            <a:endParaRPr lang="en-US" dirty="0"/>
          </a:p>
          <a:p>
            <a:r>
              <a:rPr lang="en-US" dirty="0"/>
              <a:t>See Froom’s 4 volumes </a:t>
            </a:r>
            <a:r>
              <a:rPr lang="en-US" i="1" dirty="0"/>
              <a:t>The Prophetic Faith of Our Fathers</a:t>
            </a:r>
          </a:p>
          <a:p>
            <a:r>
              <a:rPr lang="en-US" dirty="0"/>
              <a:t>Led straight into the Advent Movement as the time began to be unsealed and fulfilled in the late 1700s into the 1800s</a:t>
            </a:r>
          </a:p>
        </p:txBody>
      </p:sp>
    </p:spTree>
    <p:extLst>
      <p:ext uri="{BB962C8B-B14F-4D97-AF65-F5344CB8AC3E}">
        <p14:creationId xmlns:p14="http://schemas.microsoft.com/office/powerpoint/2010/main" val="152796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Understanding prophecy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Major events that stirred and facilitated an interest in the prophecies</a:t>
            </a:r>
          </a:p>
          <a:p>
            <a:pPr lvl="1"/>
            <a:r>
              <a:rPr lang="en-US" dirty="0"/>
              <a:t>Lisbon Earthquake</a:t>
            </a:r>
          </a:p>
          <a:p>
            <a:pPr lvl="1"/>
            <a:r>
              <a:rPr lang="en-US" dirty="0"/>
              <a:t>American Revolution and founding of the United States of America</a:t>
            </a:r>
          </a:p>
          <a:p>
            <a:pPr lvl="1"/>
            <a:r>
              <a:rPr lang="en-US" dirty="0"/>
              <a:t>French Revolution</a:t>
            </a:r>
          </a:p>
          <a:p>
            <a:pPr lvl="1"/>
            <a:r>
              <a:rPr lang="en-US" dirty="0"/>
              <a:t>General Berthier taking Pope captive</a:t>
            </a:r>
          </a:p>
          <a:p>
            <a:pPr lvl="1"/>
            <a:r>
              <a:rPr lang="en-US" dirty="0"/>
              <a:t>Explosion of Bible societies around the world</a:t>
            </a:r>
          </a:p>
        </p:txBody>
      </p:sp>
    </p:spTree>
    <p:extLst>
      <p:ext uri="{BB962C8B-B14F-4D97-AF65-F5344CB8AC3E}">
        <p14:creationId xmlns:p14="http://schemas.microsoft.com/office/powerpoint/2010/main" val="3936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80-year timeline, 1831-1910, tracking Jesus’ work in and through the Advent movement</a:t>
            </a:r>
          </a:p>
          <a:p>
            <a:pPr lvl="1"/>
            <a:r>
              <a:rPr lang="en-US" dirty="0"/>
              <a:t>Begins with William Miller’s public speaking on the prophecies of Jesus’ coming</a:t>
            </a:r>
          </a:p>
          <a:p>
            <a:pPr lvl="1"/>
            <a:r>
              <a:rPr lang="en-US" dirty="0"/>
              <a:t>Ends with a note about the continuing importance of past messages</a:t>
            </a:r>
          </a:p>
        </p:txBody>
      </p:sp>
    </p:spTree>
    <p:extLst>
      <p:ext uri="{BB962C8B-B14F-4D97-AF65-F5344CB8AC3E}">
        <p14:creationId xmlns:p14="http://schemas.microsoft.com/office/powerpoint/2010/main" val="41882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3215</TotalTime>
  <Words>1691</Words>
  <Application>Microsoft Macintosh PowerPoint</Application>
  <PresentationFormat>Custom</PresentationFormat>
  <Paragraphs>213</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Gill Sans MT</vt:lpstr>
      <vt:lpstr>Gallery</vt:lpstr>
      <vt:lpstr>“in Jesus I found a friend”: building on the rock</vt:lpstr>
      <vt:lpstr>review</vt:lpstr>
      <vt:lpstr>Understanding prophecy</vt:lpstr>
      <vt:lpstr>Understanding prophecy</vt:lpstr>
      <vt:lpstr>Understanding prophecy</vt:lpstr>
      <vt:lpstr>Understanding prophecy</vt:lpstr>
      <vt:lpstr>Understanding prophecy</vt:lpstr>
      <vt:lpstr>Understanding prophecy</vt:lpstr>
      <vt:lpstr>Introduction</vt:lpstr>
      <vt:lpstr>Introduction</vt:lpstr>
      <vt:lpstr>Introduction</vt:lpstr>
      <vt:lpstr>Introduction</vt:lpstr>
      <vt:lpstr>Introduction</vt:lpstr>
      <vt:lpstr>1831</vt:lpstr>
      <vt:lpstr>1838</vt:lpstr>
      <vt:lpstr>1839</vt:lpstr>
      <vt:lpstr>1839</vt:lpstr>
      <vt:lpstr>1839</vt:lpstr>
      <vt:lpstr>1840</vt:lpstr>
      <vt:lpstr>1841</vt:lpstr>
      <vt:lpstr>1841</vt:lpstr>
      <vt:lpstr>1842</vt:lpstr>
      <vt:lpstr>1842</vt:lpstr>
      <vt:lpstr>1843</vt:lpstr>
      <vt:lpstr>1843</vt:lpstr>
      <vt:lpstr>1843</vt:lpstr>
      <vt:lpstr>1844</vt:lpstr>
      <vt:lpstr>1844</vt:lpstr>
      <vt:lpstr>1844</vt:lpstr>
      <vt:lpstr>1844</vt:lpstr>
      <vt:lpstr>1847</vt:lpstr>
      <vt:lpstr>1848</vt:lpstr>
      <vt:lpstr>1849</vt:lpstr>
      <vt:lpstr>Summary 1830 - 1849</vt:lpstr>
      <vt:lpstr>Summary 1830 - 1849</vt:lpstr>
      <vt:lpstr>Summary 1830 - 1849</vt:lpstr>
      <vt:lpstr>Summary 1830 - 1849</vt:lpstr>
      <vt:lpstr>Summary 1830 - 1849</vt:lpstr>
      <vt:lpstr>Summary 1830 - 1849</vt:lpstr>
      <vt:lpstr>Thought question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Bischoff</dc:creator>
  <cp:lastModifiedBy>Fred Bischoff</cp:lastModifiedBy>
  <cp:revision>61</cp:revision>
  <dcterms:created xsi:type="dcterms:W3CDTF">2018-05-14T17:04:11Z</dcterms:created>
  <dcterms:modified xsi:type="dcterms:W3CDTF">2018-05-18T22:41:22Z</dcterms:modified>
</cp:coreProperties>
</file>