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50"/>
  </p:notesMasterIdLst>
  <p:sldIdLst>
    <p:sldId id="357" r:id="rId2"/>
    <p:sldId id="376" r:id="rId3"/>
    <p:sldId id="477" r:id="rId4"/>
    <p:sldId id="448" r:id="rId5"/>
    <p:sldId id="478" r:id="rId6"/>
    <p:sldId id="380" r:id="rId7"/>
    <p:sldId id="381" r:id="rId8"/>
    <p:sldId id="382" r:id="rId9"/>
    <p:sldId id="383" r:id="rId10"/>
    <p:sldId id="384" r:id="rId11"/>
    <p:sldId id="385" r:id="rId12"/>
    <p:sldId id="388" r:id="rId13"/>
    <p:sldId id="389" r:id="rId14"/>
    <p:sldId id="449" r:id="rId15"/>
    <p:sldId id="450" r:id="rId16"/>
    <p:sldId id="451" r:id="rId17"/>
    <p:sldId id="479" r:id="rId18"/>
    <p:sldId id="390" r:id="rId19"/>
    <p:sldId id="391" r:id="rId20"/>
    <p:sldId id="392" r:id="rId21"/>
    <p:sldId id="393" r:id="rId22"/>
    <p:sldId id="452" r:id="rId23"/>
    <p:sldId id="453"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68" r:id="rId38"/>
    <p:sldId id="469" r:id="rId39"/>
    <p:sldId id="470" r:id="rId40"/>
    <p:sldId id="471" r:id="rId41"/>
    <p:sldId id="472" r:id="rId42"/>
    <p:sldId id="475" r:id="rId43"/>
    <p:sldId id="473" r:id="rId44"/>
    <p:sldId id="474" r:id="rId45"/>
    <p:sldId id="480" r:id="rId46"/>
    <p:sldId id="481" r:id="rId47"/>
    <p:sldId id="476" r:id="rId48"/>
    <p:sldId id="387" r:id="rId49"/>
  </p:sldIdLst>
  <p:sldSz cx="7620000" cy="571500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93"/>
    <p:restoredTop sz="94613"/>
  </p:normalViewPr>
  <p:slideViewPr>
    <p:cSldViewPr snapToGrid="0" snapToObjects="1">
      <p:cViewPr varScale="1">
        <p:scale>
          <a:sx n="152" d="100"/>
          <a:sy n="152"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395B3-D692-3C41-84CF-405E5831CDF6}" type="datetimeFigureOut">
              <a:rPr lang="en-US" smtClean="0"/>
              <a:t>5/18/18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82942-E6C1-BA48-B2AD-B450600B7E79}" type="slidenum">
              <a:rPr lang="en-US" smtClean="0"/>
              <a:t>‹#›</a:t>
            </a:fld>
            <a:endParaRPr lang="en-US"/>
          </a:p>
        </p:txBody>
      </p:sp>
    </p:spTree>
    <p:extLst>
      <p:ext uri="{BB962C8B-B14F-4D97-AF65-F5344CB8AC3E}">
        <p14:creationId xmlns:p14="http://schemas.microsoft.com/office/powerpoint/2010/main" val="267511676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60A84-5AA3-C546-85B6-727AFE6F8FC0}" type="slidenum">
              <a:rPr lang="en-US" smtClean="0"/>
              <a:t>1</a:t>
            </a:fld>
            <a:endParaRPr lang="en-US"/>
          </a:p>
        </p:txBody>
      </p:sp>
    </p:spTree>
    <p:extLst>
      <p:ext uri="{BB962C8B-B14F-4D97-AF65-F5344CB8AC3E}">
        <p14:creationId xmlns:p14="http://schemas.microsoft.com/office/powerpoint/2010/main" val="425218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96933" y="668583"/>
            <a:ext cx="4682096" cy="2117859"/>
          </a:xfrm>
        </p:spPr>
        <p:txBody>
          <a:bodyPr bIns="0"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996933" y="2942671"/>
            <a:ext cx="4682096" cy="814684"/>
          </a:xfrm>
        </p:spPr>
        <p:txBody>
          <a:bodyPr tIns="91440" bIns="91440">
            <a:normAutofit/>
          </a:bodyPr>
          <a:lstStyle>
            <a:lvl1pPr marL="0" indent="0" algn="l">
              <a:buNone/>
              <a:defRPr sz="1333" b="0" cap="all" baseline="0">
                <a:solidFill>
                  <a:schemeClr val="tx1"/>
                </a:solidFill>
              </a:defRPr>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96662C-F789-CF47-9602-7AFA6ED1E274}" type="datetimeFigureOut">
              <a:rPr lang="en-US" smtClean="0"/>
              <a:t>5/18/18</a:t>
            </a:fld>
            <a:endParaRPr lang="en-US"/>
          </a:p>
        </p:txBody>
      </p:sp>
      <p:sp>
        <p:nvSpPr>
          <p:cNvPr id="5" name="Footer Placeholder 4"/>
          <p:cNvSpPr>
            <a:spLocks noGrp="1"/>
          </p:cNvSpPr>
          <p:nvPr>
            <p:ph type="ftr" sz="quarter" idx="11"/>
          </p:nvPr>
        </p:nvSpPr>
        <p:spPr>
          <a:xfrm>
            <a:off x="1996933" y="274424"/>
            <a:ext cx="2571910" cy="257668"/>
          </a:xfrm>
        </p:spPr>
        <p:txBody>
          <a:bodyPr/>
          <a:lstStyle/>
          <a:p>
            <a:endParaRPr lang="en-US"/>
          </a:p>
        </p:txBody>
      </p:sp>
      <p:sp>
        <p:nvSpPr>
          <p:cNvPr id="6" name="Slide Number Placeholder 5"/>
          <p:cNvSpPr>
            <a:spLocks noGrp="1"/>
          </p:cNvSpPr>
          <p:nvPr>
            <p:ph type="sldNum" sz="quarter" idx="12"/>
          </p:nvPr>
        </p:nvSpPr>
        <p:spPr>
          <a:xfrm>
            <a:off x="1195586" y="665811"/>
            <a:ext cx="668338" cy="419648"/>
          </a:xfrm>
        </p:spPr>
        <p:txBody>
          <a:bodyPr/>
          <a:lstStyle/>
          <a:p>
            <a:fld id="{AB9ABB75-00E1-3044-B8C4-A33C223190F5}" type="slidenum">
              <a:rPr lang="en-US" smtClean="0"/>
              <a:t>‹#›</a:t>
            </a:fld>
            <a:endParaRPr lang="en-US"/>
          </a:p>
        </p:txBody>
      </p:sp>
      <p:cxnSp>
        <p:nvCxnSpPr>
          <p:cNvPr id="15" name="Straight Connector 14"/>
          <p:cNvCxnSpPr/>
          <p:nvPr/>
        </p:nvCxnSpPr>
        <p:spPr>
          <a:xfrm>
            <a:off x="1996933" y="2940452"/>
            <a:ext cx="468209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536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202910" y="1539240"/>
            <a:ext cx="547611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6662C-F789-CF47-9602-7AFA6ED1E274}"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ABB75-00E1-3044-B8C4-A33C223190F5}" type="slidenum">
              <a:rPr lang="en-US" smtClean="0"/>
              <a:t>‹#›</a:t>
            </a:fld>
            <a:endParaRPr lang="en-US"/>
          </a:p>
        </p:txBody>
      </p:sp>
    </p:spTree>
    <p:extLst>
      <p:ext uri="{BB962C8B-B14F-4D97-AF65-F5344CB8AC3E}">
        <p14:creationId xmlns:p14="http://schemas.microsoft.com/office/powerpoint/2010/main" val="251997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65024" y="665812"/>
            <a:ext cx="919189" cy="388324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02910" y="665812"/>
            <a:ext cx="4417579" cy="388324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6662C-F789-CF47-9602-7AFA6ED1E274}"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ABB75-00E1-3044-B8C4-A33C223190F5}" type="slidenum">
              <a:rPr lang="en-US" smtClean="0"/>
              <a:t>‹#›</a:t>
            </a:fld>
            <a:endParaRPr lang="en-US"/>
          </a:p>
        </p:txBody>
      </p:sp>
      <p:cxnSp>
        <p:nvCxnSpPr>
          <p:cNvPr id="15" name="Straight Connector 14"/>
          <p:cNvCxnSpPr/>
          <p:nvPr/>
        </p:nvCxnSpPr>
        <p:spPr>
          <a:xfrm>
            <a:off x="5765023" y="665812"/>
            <a:ext cx="0" cy="3883241"/>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169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6662C-F789-CF47-9602-7AFA6ED1E274}"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ABB75-00E1-3044-B8C4-A33C223190F5}" type="slidenum">
              <a:rPr lang="en-US" smtClean="0"/>
              <a:t>‹#›</a:t>
            </a:fld>
            <a:endParaRPr lang="en-US"/>
          </a:p>
        </p:txBody>
      </p:sp>
      <p:cxnSp>
        <p:nvCxnSpPr>
          <p:cNvPr id="33" name="Straight Connector 32"/>
          <p:cNvCxnSpPr/>
          <p:nvPr/>
        </p:nvCxnSpPr>
        <p:spPr>
          <a:xfrm>
            <a:off x="1202910" y="1539240"/>
            <a:ext cx="547611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655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2909" y="1463442"/>
            <a:ext cx="4680835" cy="1573292"/>
          </a:xfrm>
        </p:spPr>
        <p:txBody>
          <a:bodyPr anchor="b">
            <a:normAutofit/>
          </a:bodyPr>
          <a:lstStyle>
            <a:lvl1pPr algn="l">
              <a:defRPr sz="2667"/>
            </a:lvl1pPr>
          </a:lstStyle>
          <a:p>
            <a:r>
              <a:rPr lang="en-US"/>
              <a:t>Click to edit Master title style</a:t>
            </a:r>
            <a:endParaRPr lang="en-US" dirty="0"/>
          </a:p>
        </p:txBody>
      </p:sp>
      <p:sp>
        <p:nvSpPr>
          <p:cNvPr id="3" name="Text Placeholder 2"/>
          <p:cNvSpPr>
            <a:spLocks noGrp="1"/>
          </p:cNvSpPr>
          <p:nvPr>
            <p:ph type="body" idx="1"/>
          </p:nvPr>
        </p:nvSpPr>
        <p:spPr>
          <a:xfrm>
            <a:off x="1202910" y="3171830"/>
            <a:ext cx="4680835" cy="844108"/>
          </a:xfrm>
        </p:spPr>
        <p:txBody>
          <a:bodyPr tIns="91440">
            <a:normAutofit/>
          </a:bodyPr>
          <a:lstStyle>
            <a:lvl1pPr marL="0" indent="0" algn="l">
              <a:buNone/>
              <a:defRPr sz="1500">
                <a:solidFill>
                  <a:schemeClr val="tx1"/>
                </a:solidFill>
              </a:defRPr>
            </a:lvl1pPr>
            <a:lvl2pPr marL="285739" indent="0">
              <a:buNone/>
              <a:defRPr sz="1250">
                <a:solidFill>
                  <a:schemeClr val="tx1">
                    <a:tint val="75000"/>
                  </a:schemeClr>
                </a:solidFill>
              </a:defRPr>
            </a:lvl2pPr>
            <a:lvl3pPr marL="571477" indent="0">
              <a:buNone/>
              <a:defRPr sz="1125">
                <a:solidFill>
                  <a:schemeClr val="tx1">
                    <a:tint val="75000"/>
                  </a:schemeClr>
                </a:solidFill>
              </a:defRPr>
            </a:lvl3pPr>
            <a:lvl4pPr marL="857216" indent="0">
              <a:buNone/>
              <a:defRPr sz="1000">
                <a:solidFill>
                  <a:schemeClr val="tx1">
                    <a:tint val="75000"/>
                  </a:schemeClr>
                </a:solidFill>
              </a:defRPr>
            </a:lvl4pPr>
            <a:lvl5pPr marL="1142954" indent="0">
              <a:buNone/>
              <a:defRPr sz="1000">
                <a:solidFill>
                  <a:schemeClr val="tx1">
                    <a:tint val="75000"/>
                  </a:schemeClr>
                </a:solidFill>
              </a:defRPr>
            </a:lvl5pPr>
            <a:lvl6pPr marL="1428693" indent="0">
              <a:buNone/>
              <a:defRPr sz="1000">
                <a:solidFill>
                  <a:schemeClr val="tx1">
                    <a:tint val="75000"/>
                  </a:schemeClr>
                </a:solidFill>
              </a:defRPr>
            </a:lvl6pPr>
            <a:lvl7pPr marL="1714431" indent="0">
              <a:buNone/>
              <a:defRPr sz="1000">
                <a:solidFill>
                  <a:schemeClr val="tx1">
                    <a:tint val="75000"/>
                  </a:schemeClr>
                </a:solidFill>
              </a:defRPr>
            </a:lvl7pPr>
            <a:lvl8pPr marL="2000170" indent="0">
              <a:buNone/>
              <a:defRPr sz="1000">
                <a:solidFill>
                  <a:schemeClr val="tx1">
                    <a:tint val="75000"/>
                  </a:schemeClr>
                </a:solidFill>
              </a:defRPr>
            </a:lvl8pPr>
            <a:lvl9pPr marL="2285909" indent="0">
              <a:buNone/>
              <a:defRPr sz="10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96662C-F789-CF47-9602-7AFA6ED1E274}"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9ABB75-00E1-3044-B8C4-A33C223190F5}" type="slidenum">
              <a:rPr lang="en-US" smtClean="0"/>
              <a:t>‹#›</a:t>
            </a:fld>
            <a:endParaRPr lang="en-US"/>
          </a:p>
        </p:txBody>
      </p:sp>
      <p:cxnSp>
        <p:nvCxnSpPr>
          <p:cNvPr id="15" name="Straight Connector 14"/>
          <p:cNvCxnSpPr/>
          <p:nvPr/>
        </p:nvCxnSpPr>
        <p:spPr>
          <a:xfrm>
            <a:off x="1202909" y="3170821"/>
            <a:ext cx="4680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125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2910" y="670742"/>
            <a:ext cx="5476119" cy="88275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02909" y="1678280"/>
            <a:ext cx="2604893" cy="2864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74318" y="1678280"/>
            <a:ext cx="2604710" cy="2864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96662C-F789-CF47-9602-7AFA6ED1E274}"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ABB75-00E1-3044-B8C4-A33C223190F5}" type="slidenum">
              <a:rPr lang="en-US" smtClean="0"/>
              <a:t>‹#›</a:t>
            </a:fld>
            <a:endParaRPr lang="en-US"/>
          </a:p>
        </p:txBody>
      </p:sp>
      <p:cxnSp>
        <p:nvCxnSpPr>
          <p:cNvPr id="33" name="Straight Connector 32"/>
          <p:cNvCxnSpPr/>
          <p:nvPr/>
        </p:nvCxnSpPr>
        <p:spPr>
          <a:xfrm>
            <a:off x="1202910" y="1539240"/>
            <a:ext cx="547611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22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202910" y="1539240"/>
            <a:ext cx="547611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202909" y="670137"/>
            <a:ext cx="5476120" cy="88026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02909" y="1682959"/>
            <a:ext cx="2604805" cy="668286"/>
          </a:xfrm>
        </p:spPr>
        <p:txBody>
          <a:bodyPr anchor="b">
            <a:normAutofit/>
          </a:bodyPr>
          <a:lstStyle>
            <a:lvl1pPr marL="0" indent="0">
              <a:lnSpc>
                <a:spcPct val="100000"/>
              </a:lnSpc>
              <a:buNone/>
              <a:defRPr sz="1833" b="0" cap="all" baseline="0">
                <a:solidFill>
                  <a:schemeClr val="accent1"/>
                </a:solidFill>
              </a:defRPr>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US"/>
              <a:t>Edit Master text styles</a:t>
            </a:r>
          </a:p>
        </p:txBody>
      </p:sp>
      <p:sp>
        <p:nvSpPr>
          <p:cNvPr id="4" name="Content Placeholder 3"/>
          <p:cNvSpPr>
            <a:spLocks noGrp="1"/>
          </p:cNvSpPr>
          <p:nvPr>
            <p:ph sz="half" idx="2"/>
          </p:nvPr>
        </p:nvSpPr>
        <p:spPr>
          <a:xfrm>
            <a:off x="1202909" y="2353559"/>
            <a:ext cx="2604805" cy="2203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074318" y="1685837"/>
            <a:ext cx="2604710" cy="668531"/>
          </a:xfrm>
        </p:spPr>
        <p:txBody>
          <a:bodyPr anchor="b">
            <a:normAutofit/>
          </a:bodyPr>
          <a:lstStyle>
            <a:lvl1pPr marL="0" indent="0">
              <a:lnSpc>
                <a:spcPct val="100000"/>
              </a:lnSpc>
              <a:buNone/>
              <a:defRPr sz="1833" b="0" cap="all" baseline="0">
                <a:solidFill>
                  <a:schemeClr val="accent1"/>
                </a:solidFill>
              </a:defRPr>
            </a:lvl1pPr>
            <a:lvl2pPr marL="285739" indent="0">
              <a:buNone/>
              <a:defRPr sz="1250" b="1"/>
            </a:lvl2pPr>
            <a:lvl3pPr marL="571477" indent="0">
              <a:buNone/>
              <a:defRPr sz="1125" b="1"/>
            </a:lvl3pPr>
            <a:lvl4pPr marL="857216" indent="0">
              <a:buNone/>
              <a:defRPr sz="1000" b="1"/>
            </a:lvl4pPr>
            <a:lvl5pPr marL="1142954" indent="0">
              <a:buNone/>
              <a:defRPr sz="1000" b="1"/>
            </a:lvl5pPr>
            <a:lvl6pPr marL="1428693" indent="0">
              <a:buNone/>
              <a:defRPr sz="1000" b="1"/>
            </a:lvl6pPr>
            <a:lvl7pPr marL="1714431" indent="0">
              <a:buNone/>
              <a:defRPr sz="1000" b="1"/>
            </a:lvl7pPr>
            <a:lvl8pPr marL="2000170" indent="0">
              <a:buNone/>
              <a:defRPr sz="1000" b="1"/>
            </a:lvl8pPr>
            <a:lvl9pPr marL="2285909" indent="0">
              <a:buNone/>
              <a:defRPr sz="1000" b="1"/>
            </a:lvl9pPr>
          </a:lstStyle>
          <a:p>
            <a:pPr lvl="0"/>
            <a:r>
              <a:rPr lang="en-US"/>
              <a:t>Edit Master text styles</a:t>
            </a:r>
          </a:p>
        </p:txBody>
      </p:sp>
      <p:sp>
        <p:nvSpPr>
          <p:cNvPr id="6" name="Content Placeholder 5"/>
          <p:cNvSpPr>
            <a:spLocks noGrp="1"/>
          </p:cNvSpPr>
          <p:nvPr>
            <p:ph sz="quarter" idx="4"/>
          </p:nvPr>
        </p:nvSpPr>
        <p:spPr>
          <a:xfrm>
            <a:off x="4074318" y="2351243"/>
            <a:ext cx="2604710" cy="2197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96662C-F789-CF47-9602-7AFA6ED1E274}" type="datetimeFigureOut">
              <a:rPr lang="en-US" smtClean="0"/>
              <a:t>5/18/18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9ABB75-00E1-3044-B8C4-A33C223190F5}" type="slidenum">
              <a:rPr lang="en-US" smtClean="0"/>
              <a:t>‹#›</a:t>
            </a:fld>
            <a:endParaRPr lang="en-US"/>
          </a:p>
        </p:txBody>
      </p:sp>
    </p:spTree>
    <p:extLst>
      <p:ext uri="{BB962C8B-B14F-4D97-AF65-F5344CB8AC3E}">
        <p14:creationId xmlns:p14="http://schemas.microsoft.com/office/powerpoint/2010/main" val="415323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202910" y="1539240"/>
            <a:ext cx="547611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96662C-F789-CF47-9602-7AFA6ED1E274}" type="datetimeFigureOut">
              <a:rPr lang="en-US" smtClean="0"/>
              <a:t>5/18/18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9ABB75-00E1-3044-B8C4-A33C223190F5}" type="slidenum">
              <a:rPr lang="en-US" smtClean="0"/>
              <a:t>‹#›</a:t>
            </a:fld>
            <a:endParaRPr lang="en-US"/>
          </a:p>
        </p:txBody>
      </p:sp>
    </p:spTree>
    <p:extLst>
      <p:ext uri="{BB962C8B-B14F-4D97-AF65-F5344CB8AC3E}">
        <p14:creationId xmlns:p14="http://schemas.microsoft.com/office/powerpoint/2010/main" val="13418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6662C-F789-CF47-9602-7AFA6ED1E274}" type="datetimeFigureOut">
              <a:rPr lang="en-US" smtClean="0"/>
              <a:t>5/18/18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9ABB75-00E1-3044-B8C4-A33C223190F5}" type="slidenum">
              <a:rPr lang="en-US" smtClean="0"/>
              <a:t>‹#›</a:t>
            </a:fld>
            <a:endParaRPr lang="en-US"/>
          </a:p>
        </p:txBody>
      </p:sp>
    </p:spTree>
    <p:extLst>
      <p:ext uri="{BB962C8B-B14F-4D97-AF65-F5344CB8AC3E}">
        <p14:creationId xmlns:p14="http://schemas.microsoft.com/office/powerpoint/2010/main" val="171764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9202" y="665811"/>
            <a:ext cx="2021625" cy="1872598"/>
          </a:xfrm>
        </p:spPr>
        <p:txBody>
          <a:bodyPr anchor="b">
            <a:normAutofit/>
          </a:bodyPr>
          <a:lstStyle>
            <a:lvl1pPr algn="l">
              <a:defRPr sz="2000"/>
            </a:lvl1pPr>
          </a:lstStyle>
          <a:p>
            <a:r>
              <a:rPr lang="en-US"/>
              <a:t>Click to edit Master title style</a:t>
            </a:r>
            <a:endParaRPr lang="en-US" dirty="0"/>
          </a:p>
        </p:txBody>
      </p:sp>
      <p:sp>
        <p:nvSpPr>
          <p:cNvPr id="3" name="Content Placeholder 2"/>
          <p:cNvSpPr>
            <a:spLocks noGrp="1"/>
          </p:cNvSpPr>
          <p:nvPr>
            <p:ph idx="1"/>
          </p:nvPr>
        </p:nvSpPr>
        <p:spPr>
          <a:xfrm>
            <a:off x="3488880" y="665812"/>
            <a:ext cx="3190148" cy="388235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99202" y="2671244"/>
            <a:ext cx="2022808" cy="1873484"/>
          </a:xfrm>
        </p:spPr>
        <p:txBody>
          <a:bodyPr>
            <a:normAutofit/>
          </a:bodyPr>
          <a:lstStyle>
            <a:lvl1pPr marL="0" indent="0" algn="l">
              <a:buNone/>
              <a:defRPr sz="1333"/>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en-US"/>
              <a:t>Edit Master text styles</a:t>
            </a:r>
          </a:p>
        </p:txBody>
      </p:sp>
      <p:sp>
        <p:nvSpPr>
          <p:cNvPr id="5" name="Date Placeholder 4"/>
          <p:cNvSpPr>
            <a:spLocks noGrp="1"/>
          </p:cNvSpPr>
          <p:nvPr>
            <p:ph type="dt" sz="half" idx="10"/>
          </p:nvPr>
        </p:nvSpPr>
        <p:spPr/>
        <p:txBody>
          <a:bodyPr/>
          <a:lstStyle/>
          <a:p>
            <a:fld id="{3996662C-F789-CF47-9602-7AFA6ED1E274}"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9ABB75-00E1-3044-B8C4-A33C223190F5}" type="slidenum">
              <a:rPr lang="en-US" smtClean="0"/>
              <a:t>‹#›</a:t>
            </a:fld>
            <a:endParaRPr lang="en-US"/>
          </a:p>
        </p:txBody>
      </p:sp>
      <p:cxnSp>
        <p:nvCxnSpPr>
          <p:cNvPr id="17" name="Straight Connector 16"/>
          <p:cNvCxnSpPr/>
          <p:nvPr/>
        </p:nvCxnSpPr>
        <p:spPr>
          <a:xfrm>
            <a:off x="1201457" y="2671243"/>
            <a:ext cx="201939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336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163751" y="401809"/>
            <a:ext cx="2926156" cy="4290918"/>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203457" y="941261"/>
            <a:ext cx="2704113" cy="1525487"/>
          </a:xfrm>
        </p:spPr>
        <p:txBody>
          <a:bodyPr anchor="b">
            <a:normAutofit/>
          </a:bodyPr>
          <a:lstStyle>
            <a:lvl1pPr>
              <a:defRPr sz="2667"/>
            </a:lvl1pPr>
          </a:lstStyle>
          <a:p>
            <a:r>
              <a:rPr lang="en-US"/>
              <a:t>Click to edit Master title style</a:t>
            </a:r>
            <a:endParaRPr lang="en-US" dirty="0"/>
          </a:p>
        </p:txBody>
      </p:sp>
      <p:sp>
        <p:nvSpPr>
          <p:cNvPr id="3" name="Picture Placeholder 2"/>
          <p:cNvSpPr>
            <a:spLocks noGrp="1" noChangeAspect="1"/>
          </p:cNvSpPr>
          <p:nvPr>
            <p:ph type="pic" idx="1"/>
          </p:nvPr>
        </p:nvSpPr>
        <p:spPr>
          <a:xfrm>
            <a:off x="4700107" y="935453"/>
            <a:ext cx="1862498" cy="3221939"/>
          </a:xfrm>
          <a:solidFill>
            <a:schemeClr val="bg1">
              <a:lumMod val="85000"/>
            </a:schemeClr>
          </a:solidFill>
          <a:ln w="9525" cap="sq">
            <a:noFill/>
            <a:miter lim="800000"/>
          </a:ln>
          <a:effectLst/>
        </p:spPr>
        <p:txBody>
          <a:bodyPr anchor="t"/>
          <a:lstStyle>
            <a:lvl1pPr marL="0" indent="0" algn="ctr">
              <a:buNone/>
              <a:defRPr sz="2000"/>
            </a:lvl1pPr>
            <a:lvl2pPr marL="285739" indent="0">
              <a:buNone/>
              <a:defRPr sz="1750"/>
            </a:lvl2pPr>
            <a:lvl3pPr marL="571477" indent="0">
              <a:buNone/>
              <a:defRPr sz="1500"/>
            </a:lvl3pPr>
            <a:lvl4pPr marL="857216" indent="0">
              <a:buNone/>
              <a:defRPr sz="1250"/>
            </a:lvl4pPr>
            <a:lvl5pPr marL="1142954" indent="0">
              <a:buNone/>
              <a:defRPr sz="1250"/>
            </a:lvl5pPr>
            <a:lvl6pPr marL="1428693" indent="0">
              <a:buNone/>
              <a:defRPr sz="1250"/>
            </a:lvl6pPr>
            <a:lvl7pPr marL="1714431" indent="0">
              <a:buNone/>
              <a:defRPr sz="1250"/>
            </a:lvl7pPr>
            <a:lvl8pPr marL="2000170" indent="0">
              <a:buNone/>
              <a:defRPr sz="1250"/>
            </a:lvl8pPr>
            <a:lvl9pPr marL="2285909" indent="0">
              <a:buNone/>
              <a:defRPr sz="1250"/>
            </a:lvl9pPr>
          </a:lstStyle>
          <a:p>
            <a:r>
              <a:rPr lang="en-US"/>
              <a:t>Click icon to add picture</a:t>
            </a:r>
            <a:endParaRPr lang="en-US" dirty="0"/>
          </a:p>
        </p:txBody>
      </p:sp>
      <p:sp>
        <p:nvSpPr>
          <p:cNvPr id="4" name="Text Placeholder 3"/>
          <p:cNvSpPr>
            <a:spLocks noGrp="1"/>
          </p:cNvSpPr>
          <p:nvPr>
            <p:ph type="body" sz="half" idx="2"/>
          </p:nvPr>
        </p:nvSpPr>
        <p:spPr>
          <a:xfrm>
            <a:off x="1202910" y="2621660"/>
            <a:ext cx="2700238" cy="1669785"/>
          </a:xfrm>
        </p:spPr>
        <p:txBody>
          <a:bodyPr>
            <a:normAutofit/>
          </a:bodyPr>
          <a:lstStyle>
            <a:lvl1pPr marL="0" indent="0" algn="l">
              <a:buNone/>
              <a:defRPr sz="1500"/>
            </a:lvl1pPr>
            <a:lvl2pPr marL="285739" indent="0">
              <a:buNone/>
              <a:defRPr sz="875"/>
            </a:lvl2pPr>
            <a:lvl3pPr marL="571477" indent="0">
              <a:buNone/>
              <a:defRPr sz="750"/>
            </a:lvl3pPr>
            <a:lvl4pPr marL="857216" indent="0">
              <a:buNone/>
              <a:defRPr sz="625"/>
            </a:lvl4pPr>
            <a:lvl5pPr marL="1142954" indent="0">
              <a:buNone/>
              <a:defRPr sz="625"/>
            </a:lvl5pPr>
            <a:lvl6pPr marL="1428693" indent="0">
              <a:buNone/>
              <a:defRPr sz="625"/>
            </a:lvl6pPr>
            <a:lvl7pPr marL="1714431" indent="0">
              <a:buNone/>
              <a:defRPr sz="625"/>
            </a:lvl7pPr>
            <a:lvl8pPr marL="2000170" indent="0">
              <a:buNone/>
              <a:defRPr sz="625"/>
            </a:lvl8pPr>
            <a:lvl9pPr marL="2285909" indent="0">
              <a:buNone/>
              <a:defRPr sz="625"/>
            </a:lvl9pPr>
          </a:lstStyle>
          <a:p>
            <a:pPr lvl="0"/>
            <a:r>
              <a:rPr lang="en-US"/>
              <a:t>Edit Master text styles</a:t>
            </a:r>
          </a:p>
        </p:txBody>
      </p:sp>
      <p:sp>
        <p:nvSpPr>
          <p:cNvPr id="5" name="Date Placeholder 4"/>
          <p:cNvSpPr>
            <a:spLocks noGrp="1"/>
          </p:cNvSpPr>
          <p:nvPr>
            <p:ph type="dt" sz="half" idx="10"/>
          </p:nvPr>
        </p:nvSpPr>
        <p:spPr>
          <a:xfrm>
            <a:off x="1197220" y="4558215"/>
            <a:ext cx="2710350" cy="266769"/>
          </a:xfrm>
        </p:spPr>
        <p:txBody>
          <a:bodyPr/>
          <a:lstStyle>
            <a:lvl1pPr algn="l">
              <a:defRPr/>
            </a:lvl1pPr>
          </a:lstStyle>
          <a:p>
            <a:fld id="{3996662C-F789-CF47-9602-7AFA6ED1E274}" type="datetimeFigureOut">
              <a:rPr lang="en-US" smtClean="0"/>
              <a:t>5/18/18</a:t>
            </a:fld>
            <a:endParaRPr lang="en-US"/>
          </a:p>
        </p:txBody>
      </p:sp>
      <p:sp>
        <p:nvSpPr>
          <p:cNvPr id="6" name="Footer Placeholder 5"/>
          <p:cNvSpPr>
            <a:spLocks noGrp="1"/>
          </p:cNvSpPr>
          <p:nvPr>
            <p:ph type="ftr" sz="quarter" idx="11"/>
          </p:nvPr>
        </p:nvSpPr>
        <p:spPr>
          <a:xfrm>
            <a:off x="1197942" y="265534"/>
            <a:ext cx="2709628" cy="267443"/>
          </a:xfrm>
        </p:spPr>
        <p:txBody>
          <a:bodyPr/>
          <a:lstStyle/>
          <a:p>
            <a:endParaRPr lang="en-US"/>
          </a:p>
        </p:txBody>
      </p:sp>
      <p:sp>
        <p:nvSpPr>
          <p:cNvPr id="7" name="Slide Number Placeholder 6"/>
          <p:cNvSpPr>
            <a:spLocks noGrp="1"/>
          </p:cNvSpPr>
          <p:nvPr>
            <p:ph type="sldNum" sz="quarter" idx="12"/>
          </p:nvPr>
        </p:nvSpPr>
        <p:spPr/>
        <p:txBody>
          <a:bodyPr/>
          <a:lstStyle/>
          <a:p>
            <a:fld id="{AB9ABB75-00E1-3044-B8C4-A33C223190F5}" type="slidenum">
              <a:rPr lang="en-US" smtClean="0"/>
              <a:t>‹#›</a:t>
            </a:fld>
            <a:endParaRPr lang="en-US"/>
          </a:p>
        </p:txBody>
      </p:sp>
      <p:cxnSp>
        <p:nvCxnSpPr>
          <p:cNvPr id="31" name="Straight Connector 30"/>
          <p:cNvCxnSpPr/>
          <p:nvPr/>
        </p:nvCxnSpPr>
        <p:spPr>
          <a:xfrm>
            <a:off x="1201068" y="2619671"/>
            <a:ext cx="270167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585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1679778"/>
            <a:ext cx="7620000" cy="339960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5079378"/>
            <a:ext cx="7620001" cy="645606"/>
          </a:xfrm>
          <a:prstGeom prst="rect">
            <a:avLst/>
          </a:prstGeom>
        </p:spPr>
      </p:pic>
      <p:cxnSp>
        <p:nvCxnSpPr>
          <p:cNvPr id="13" name="Straight Connector 12"/>
          <p:cNvCxnSpPr/>
          <p:nvPr/>
        </p:nvCxnSpPr>
        <p:spPr>
          <a:xfrm>
            <a:off x="0" y="5084273"/>
            <a:ext cx="7620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202910" y="670434"/>
            <a:ext cx="5476119" cy="8743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02910" y="1679778"/>
            <a:ext cx="5476119" cy="28755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05452" y="275308"/>
            <a:ext cx="1973577" cy="257668"/>
          </a:xfrm>
          <a:prstGeom prst="rect">
            <a:avLst/>
          </a:prstGeom>
        </p:spPr>
        <p:txBody>
          <a:bodyPr vert="horz" lIns="91440" tIns="45720" rIns="91440" bIns="45720" rtlCol="0" anchor="ctr"/>
          <a:lstStyle>
            <a:lvl1pPr algn="r">
              <a:defRPr sz="833">
                <a:solidFill>
                  <a:schemeClr val="tx1">
                    <a:tint val="75000"/>
                  </a:schemeClr>
                </a:solidFill>
              </a:defRPr>
            </a:lvl1pPr>
          </a:lstStyle>
          <a:p>
            <a:fld id="{3996662C-F789-CF47-9602-7AFA6ED1E274}" type="datetimeFigureOut">
              <a:rPr lang="en-US" smtClean="0"/>
              <a:t>5/18/18</a:t>
            </a:fld>
            <a:endParaRPr lang="en-US"/>
          </a:p>
        </p:txBody>
      </p:sp>
      <p:sp>
        <p:nvSpPr>
          <p:cNvPr id="5" name="Footer Placeholder 4"/>
          <p:cNvSpPr>
            <a:spLocks noGrp="1"/>
          </p:cNvSpPr>
          <p:nvPr>
            <p:ph type="ftr" sz="quarter" idx="3"/>
          </p:nvPr>
        </p:nvSpPr>
        <p:spPr>
          <a:xfrm>
            <a:off x="1202909" y="274424"/>
            <a:ext cx="3361670" cy="257668"/>
          </a:xfrm>
          <a:prstGeom prst="rect">
            <a:avLst/>
          </a:prstGeom>
        </p:spPr>
        <p:txBody>
          <a:bodyPr vert="horz" lIns="91440" tIns="45720" rIns="91440" bIns="45720" rtlCol="0" anchor="ctr"/>
          <a:lstStyle>
            <a:lvl1pPr algn="l">
              <a:defRPr sz="8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06437" y="665811"/>
            <a:ext cx="663122" cy="419648"/>
          </a:xfrm>
          <a:prstGeom prst="rect">
            <a:avLst/>
          </a:prstGeom>
        </p:spPr>
        <p:txBody>
          <a:bodyPr vert="horz" lIns="91440" tIns="45720" rIns="91440" bIns="45720" rtlCol="0" anchor="t"/>
          <a:lstStyle>
            <a:lvl1pPr algn="r">
              <a:defRPr sz="2333">
                <a:solidFill>
                  <a:schemeClr val="accent1"/>
                </a:solidFill>
              </a:defRPr>
            </a:lvl1pPr>
          </a:lstStyle>
          <a:p>
            <a:fld id="{AB9ABB75-00E1-3044-B8C4-A33C223190F5}" type="slidenum">
              <a:rPr lang="en-US" smtClean="0"/>
              <a:t>‹#›</a:t>
            </a:fld>
            <a:endParaRPr lang="en-US"/>
          </a:p>
        </p:txBody>
      </p:sp>
    </p:spTree>
    <p:extLst>
      <p:ext uri="{BB962C8B-B14F-4D97-AF65-F5344CB8AC3E}">
        <p14:creationId xmlns:p14="http://schemas.microsoft.com/office/powerpoint/2010/main" val="41581968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71477" rtl="0" eaLnBrk="1" latinLnBrk="0" hangingPunct="1">
        <a:lnSpc>
          <a:spcPct val="90000"/>
        </a:lnSpc>
        <a:spcBef>
          <a:spcPct val="0"/>
        </a:spcBef>
        <a:buNone/>
        <a:defRPr sz="2667" b="0" i="0" kern="1200" cap="all">
          <a:solidFill>
            <a:schemeClr val="tx1"/>
          </a:solidFill>
          <a:effectLst/>
          <a:latin typeface="+mj-lt"/>
          <a:ea typeface="+mj-ea"/>
          <a:cs typeface="+mj-cs"/>
        </a:defRPr>
      </a:lvl1pPr>
    </p:titleStyle>
    <p:bodyStyle>
      <a:lvl1pPr marL="190492" indent="-190492" algn="l" defTabSz="571477" rtl="0" eaLnBrk="1" latinLnBrk="0" hangingPunct="1">
        <a:lnSpc>
          <a:spcPct val="120000"/>
        </a:lnSpc>
        <a:spcBef>
          <a:spcPts val="833"/>
        </a:spcBef>
        <a:buClr>
          <a:schemeClr val="accent1"/>
        </a:buClr>
        <a:buSzPct val="100000"/>
        <a:buFont typeface="Arial" panose="020B0604020202020204" pitchFamily="34" charset="0"/>
        <a:buChar char="•"/>
        <a:defRPr sz="1667" kern="1200" cap="none">
          <a:solidFill>
            <a:schemeClr val="tx1"/>
          </a:solidFill>
          <a:effectLst/>
          <a:latin typeface="+mn-lt"/>
          <a:ea typeface="+mn-ea"/>
          <a:cs typeface="+mn-cs"/>
        </a:defRPr>
      </a:lvl1pPr>
      <a:lvl2pPr marL="571477" indent="-190492" algn="l" defTabSz="571477" rtl="0" eaLnBrk="1" latinLnBrk="0" hangingPunct="1">
        <a:lnSpc>
          <a:spcPct val="120000"/>
        </a:lnSpc>
        <a:spcBef>
          <a:spcPts val="417"/>
        </a:spcBef>
        <a:buClr>
          <a:schemeClr val="accent1"/>
        </a:buClr>
        <a:buSzPct val="100000"/>
        <a:buFont typeface="Arial" panose="020B0604020202020204" pitchFamily="34" charset="0"/>
        <a:buChar char="•"/>
        <a:defRPr sz="1333" kern="1200" cap="none" baseline="0">
          <a:solidFill>
            <a:schemeClr val="tx1"/>
          </a:solidFill>
          <a:effectLst/>
          <a:latin typeface="+mn-lt"/>
          <a:ea typeface="+mn-ea"/>
          <a:cs typeface="+mn-cs"/>
        </a:defRPr>
      </a:lvl2pPr>
      <a:lvl3pPr marL="952462" indent="-190492" algn="l" defTabSz="571477" rtl="0" eaLnBrk="1" latinLnBrk="0" hangingPunct="1">
        <a:lnSpc>
          <a:spcPct val="120000"/>
        </a:lnSpc>
        <a:spcBef>
          <a:spcPts val="417"/>
        </a:spcBef>
        <a:buClr>
          <a:schemeClr val="accent1"/>
        </a:buClr>
        <a:buSzPct val="100000"/>
        <a:buFont typeface="Arial" panose="020B0604020202020204" pitchFamily="34" charset="0"/>
        <a:buChar char="•"/>
        <a:defRPr sz="1333" kern="1200" cap="none">
          <a:solidFill>
            <a:schemeClr val="tx1"/>
          </a:solidFill>
          <a:effectLst/>
          <a:latin typeface="+mn-lt"/>
          <a:ea typeface="+mn-ea"/>
          <a:cs typeface="+mn-cs"/>
        </a:defRPr>
      </a:lvl3pPr>
      <a:lvl4pPr marL="1333447" indent="-190492" algn="l" defTabSz="571477" rtl="0" eaLnBrk="1" latinLnBrk="0" hangingPunct="1">
        <a:lnSpc>
          <a:spcPct val="120000"/>
        </a:lnSpc>
        <a:spcBef>
          <a:spcPts val="417"/>
        </a:spcBef>
        <a:buClr>
          <a:schemeClr val="accent1"/>
        </a:buClr>
        <a:buSzPct val="100000"/>
        <a:buFont typeface="Arial" panose="020B0604020202020204" pitchFamily="34" charset="0"/>
        <a:buChar char="•"/>
        <a:defRPr sz="1167" kern="1200" cap="none" baseline="0">
          <a:solidFill>
            <a:schemeClr val="tx1"/>
          </a:solidFill>
          <a:effectLst/>
          <a:latin typeface="+mn-lt"/>
          <a:ea typeface="+mn-ea"/>
          <a:cs typeface="+mn-cs"/>
        </a:defRPr>
      </a:lvl4pPr>
      <a:lvl5pPr marL="1714431" indent="-190492" algn="l" defTabSz="571477" rtl="0" eaLnBrk="1" latinLnBrk="0" hangingPunct="1">
        <a:lnSpc>
          <a:spcPct val="120000"/>
        </a:lnSpc>
        <a:spcBef>
          <a:spcPts val="417"/>
        </a:spcBef>
        <a:buClr>
          <a:schemeClr val="accent1"/>
        </a:buClr>
        <a:buSzPct val="100000"/>
        <a:buFont typeface="Arial" panose="020B0604020202020204" pitchFamily="34" charset="0"/>
        <a:buChar char="•"/>
        <a:defRPr sz="1000" kern="1200" cap="none">
          <a:solidFill>
            <a:schemeClr val="tx1"/>
          </a:solidFill>
          <a:effectLst/>
          <a:latin typeface="+mn-lt"/>
          <a:ea typeface="+mn-ea"/>
          <a:cs typeface="+mn-cs"/>
        </a:defRPr>
      </a:lvl5pPr>
      <a:lvl6pPr marL="2095416" indent="-190492" algn="l" defTabSz="761970" rtl="0" eaLnBrk="1" latinLnBrk="0" hangingPunct="1">
        <a:lnSpc>
          <a:spcPct val="120000"/>
        </a:lnSpc>
        <a:spcBef>
          <a:spcPts val="417"/>
        </a:spcBef>
        <a:buClr>
          <a:schemeClr val="accent1"/>
        </a:buClr>
        <a:buSzPct val="100000"/>
        <a:buFont typeface="Arial" panose="020B0604020202020204" pitchFamily="34" charset="0"/>
        <a:buChar char="•"/>
        <a:defRPr sz="1000" kern="1200">
          <a:solidFill>
            <a:schemeClr val="tx1"/>
          </a:solidFill>
          <a:effectLst/>
          <a:latin typeface="+mn-lt"/>
          <a:ea typeface="+mn-ea"/>
          <a:cs typeface="+mn-cs"/>
        </a:defRPr>
      </a:lvl6pPr>
      <a:lvl7pPr marL="2476401" indent="-190492" algn="l" defTabSz="761970" rtl="0" eaLnBrk="1" latinLnBrk="0" hangingPunct="1">
        <a:lnSpc>
          <a:spcPct val="120000"/>
        </a:lnSpc>
        <a:spcBef>
          <a:spcPts val="417"/>
        </a:spcBef>
        <a:buClr>
          <a:schemeClr val="accent1"/>
        </a:buClr>
        <a:buSzPct val="100000"/>
        <a:buFont typeface="Arial" panose="020B0604020202020204" pitchFamily="34" charset="0"/>
        <a:buChar char="•"/>
        <a:defRPr sz="1000" kern="1200">
          <a:solidFill>
            <a:schemeClr val="tx1"/>
          </a:solidFill>
          <a:effectLst/>
          <a:latin typeface="+mn-lt"/>
          <a:ea typeface="+mn-ea"/>
          <a:cs typeface="+mn-cs"/>
        </a:defRPr>
      </a:lvl7pPr>
      <a:lvl8pPr marL="2857386" indent="-190492" algn="l" defTabSz="761970" rtl="0" eaLnBrk="1" latinLnBrk="0" hangingPunct="1">
        <a:lnSpc>
          <a:spcPct val="120000"/>
        </a:lnSpc>
        <a:spcBef>
          <a:spcPts val="417"/>
        </a:spcBef>
        <a:buClr>
          <a:schemeClr val="accent1"/>
        </a:buClr>
        <a:buSzPct val="100000"/>
        <a:buFont typeface="Arial" panose="020B0604020202020204" pitchFamily="34" charset="0"/>
        <a:buChar char="•"/>
        <a:defRPr sz="1000" kern="1200" baseline="0">
          <a:solidFill>
            <a:schemeClr val="tx1"/>
          </a:solidFill>
          <a:effectLst/>
          <a:latin typeface="+mn-lt"/>
          <a:ea typeface="+mn-ea"/>
          <a:cs typeface="+mn-cs"/>
        </a:defRPr>
      </a:lvl8pPr>
      <a:lvl9pPr marL="3238370" indent="-190492" algn="l" defTabSz="761970" rtl="0" eaLnBrk="1" latinLnBrk="0" hangingPunct="1">
        <a:lnSpc>
          <a:spcPct val="120000"/>
        </a:lnSpc>
        <a:spcBef>
          <a:spcPts val="417"/>
        </a:spcBef>
        <a:buClr>
          <a:schemeClr val="accent1"/>
        </a:buClr>
        <a:buSzPct val="100000"/>
        <a:buFont typeface="Arial" panose="020B0604020202020204" pitchFamily="34" charset="0"/>
        <a:buChar char="•"/>
        <a:defRPr sz="1000" kern="1200" baseline="0">
          <a:solidFill>
            <a:schemeClr val="tx1"/>
          </a:solidFill>
          <a:effectLst/>
          <a:latin typeface="+mn-lt"/>
          <a:ea typeface="+mn-ea"/>
          <a:cs typeface="+mn-cs"/>
        </a:defRPr>
      </a:lvl9pPr>
    </p:bodyStyle>
    <p:otherStyle>
      <a:defPPr>
        <a:defRPr lang="en-US"/>
      </a:defPPr>
      <a:lvl1pPr marL="0" algn="l" defTabSz="571477" rtl="0" eaLnBrk="1" latinLnBrk="0" hangingPunct="1">
        <a:defRPr sz="1125" kern="1200">
          <a:solidFill>
            <a:schemeClr val="tx1"/>
          </a:solidFill>
          <a:latin typeface="+mn-lt"/>
          <a:ea typeface="+mn-ea"/>
          <a:cs typeface="+mn-cs"/>
        </a:defRPr>
      </a:lvl1pPr>
      <a:lvl2pPr marL="285739" algn="l" defTabSz="571477" rtl="0" eaLnBrk="1" latinLnBrk="0" hangingPunct="1">
        <a:defRPr sz="1125" kern="1200">
          <a:solidFill>
            <a:schemeClr val="tx1"/>
          </a:solidFill>
          <a:latin typeface="+mn-lt"/>
          <a:ea typeface="+mn-ea"/>
          <a:cs typeface="+mn-cs"/>
        </a:defRPr>
      </a:lvl2pPr>
      <a:lvl3pPr marL="571477" algn="l" defTabSz="571477" rtl="0" eaLnBrk="1" latinLnBrk="0" hangingPunct="1">
        <a:defRPr sz="1125" kern="1200">
          <a:solidFill>
            <a:schemeClr val="tx1"/>
          </a:solidFill>
          <a:latin typeface="+mn-lt"/>
          <a:ea typeface="+mn-ea"/>
          <a:cs typeface="+mn-cs"/>
        </a:defRPr>
      </a:lvl3pPr>
      <a:lvl4pPr marL="857216" algn="l" defTabSz="571477" rtl="0" eaLnBrk="1" latinLnBrk="0" hangingPunct="1">
        <a:defRPr sz="1125" kern="1200">
          <a:solidFill>
            <a:schemeClr val="tx1"/>
          </a:solidFill>
          <a:latin typeface="+mn-lt"/>
          <a:ea typeface="+mn-ea"/>
          <a:cs typeface="+mn-cs"/>
        </a:defRPr>
      </a:lvl4pPr>
      <a:lvl5pPr marL="1142954" algn="l" defTabSz="571477" rtl="0" eaLnBrk="1" latinLnBrk="0" hangingPunct="1">
        <a:defRPr sz="1125" kern="1200">
          <a:solidFill>
            <a:schemeClr val="tx1"/>
          </a:solidFill>
          <a:latin typeface="+mn-lt"/>
          <a:ea typeface="+mn-ea"/>
          <a:cs typeface="+mn-cs"/>
        </a:defRPr>
      </a:lvl5pPr>
      <a:lvl6pPr marL="1428693" algn="l" defTabSz="571477" rtl="0" eaLnBrk="1" latinLnBrk="0" hangingPunct="1">
        <a:defRPr sz="1125" kern="1200">
          <a:solidFill>
            <a:schemeClr val="tx1"/>
          </a:solidFill>
          <a:latin typeface="+mn-lt"/>
          <a:ea typeface="+mn-ea"/>
          <a:cs typeface="+mn-cs"/>
        </a:defRPr>
      </a:lvl6pPr>
      <a:lvl7pPr marL="1714431" algn="l" defTabSz="571477" rtl="0" eaLnBrk="1" latinLnBrk="0" hangingPunct="1">
        <a:defRPr sz="1125" kern="1200">
          <a:solidFill>
            <a:schemeClr val="tx1"/>
          </a:solidFill>
          <a:latin typeface="+mn-lt"/>
          <a:ea typeface="+mn-ea"/>
          <a:cs typeface="+mn-cs"/>
        </a:defRPr>
      </a:lvl7pPr>
      <a:lvl8pPr marL="2000170" algn="l" defTabSz="571477" rtl="0" eaLnBrk="1" latinLnBrk="0" hangingPunct="1">
        <a:defRPr sz="1125" kern="1200">
          <a:solidFill>
            <a:schemeClr val="tx1"/>
          </a:solidFill>
          <a:latin typeface="+mn-lt"/>
          <a:ea typeface="+mn-ea"/>
          <a:cs typeface="+mn-cs"/>
        </a:defRPr>
      </a:lvl8pPr>
      <a:lvl9pPr marL="2285909" algn="l" defTabSz="571477"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dbischoff.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aplib.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E3C8-80B3-9E47-9804-93F333819232}"/>
              </a:ext>
            </a:extLst>
          </p:cNvPr>
          <p:cNvSpPr>
            <a:spLocks noGrp="1"/>
          </p:cNvSpPr>
          <p:nvPr>
            <p:ph type="ctrTitle"/>
          </p:nvPr>
        </p:nvSpPr>
        <p:spPr>
          <a:xfrm>
            <a:off x="394142" y="1215812"/>
            <a:ext cx="6963103" cy="1588394"/>
          </a:xfrm>
        </p:spPr>
        <p:txBody>
          <a:bodyPr anchor="ctr" anchorCtr="0">
            <a:normAutofit/>
          </a:bodyPr>
          <a:lstStyle/>
          <a:p>
            <a:pPr marL="5953" indent="-5953"/>
            <a:r>
              <a:rPr lang="en-US" sz="3000" dirty="0"/>
              <a:t>Righteousness outside the door:</a:t>
            </a:r>
            <a:br>
              <a:rPr lang="en-US" sz="3000" dirty="0"/>
            </a:br>
            <a:r>
              <a:rPr lang="en-US" sz="3000" dirty="0"/>
              <a:t>early opportunities lost</a:t>
            </a:r>
          </a:p>
        </p:txBody>
      </p:sp>
      <p:sp>
        <p:nvSpPr>
          <p:cNvPr id="3" name="Subtitle 2">
            <a:extLst>
              <a:ext uri="{FF2B5EF4-FFF2-40B4-BE49-F238E27FC236}">
                <a16:creationId xmlns:a16="http://schemas.microsoft.com/office/drawing/2014/main" id="{58A19D3E-3CD0-3E4C-8A42-02E32D8F308C}"/>
              </a:ext>
            </a:extLst>
          </p:cNvPr>
          <p:cNvSpPr>
            <a:spLocks noGrp="1"/>
          </p:cNvSpPr>
          <p:nvPr>
            <p:ph type="subTitle" idx="1"/>
          </p:nvPr>
        </p:nvSpPr>
        <p:spPr>
          <a:xfrm>
            <a:off x="1957552" y="3026481"/>
            <a:ext cx="5891092" cy="611013"/>
          </a:xfrm>
        </p:spPr>
        <p:txBody>
          <a:bodyPr>
            <a:normAutofit fontScale="77500" lnSpcReduction="20000"/>
          </a:bodyPr>
          <a:lstStyle/>
          <a:p>
            <a:r>
              <a:rPr lang="en-US" dirty="0"/>
              <a:t>Fred bischoff</a:t>
            </a:r>
          </a:p>
          <a:p>
            <a:r>
              <a:rPr lang="en-US" dirty="0">
                <a:hlinkClick r:id="rId3"/>
              </a:rPr>
              <a:t>www.Fredbischoff.com</a:t>
            </a:r>
            <a:r>
              <a:rPr lang="en-US" dirty="0"/>
              <a:t> • </a:t>
            </a:r>
            <a:r>
              <a:rPr lang="en-US" dirty="0">
                <a:hlinkClick r:id="rId4"/>
              </a:rPr>
              <a:t>www.aplib.org</a:t>
            </a:r>
            <a:endParaRPr lang="en-US" dirty="0"/>
          </a:p>
        </p:txBody>
      </p:sp>
      <p:sp>
        <p:nvSpPr>
          <p:cNvPr id="4" name="Rectangle 3">
            <a:extLst>
              <a:ext uri="{FF2B5EF4-FFF2-40B4-BE49-F238E27FC236}">
                <a16:creationId xmlns:a16="http://schemas.microsoft.com/office/drawing/2014/main" id="{526B7BF3-21F1-B44E-8758-A6AA32571B3E}"/>
              </a:ext>
            </a:extLst>
          </p:cNvPr>
          <p:cNvSpPr/>
          <p:nvPr/>
        </p:nvSpPr>
        <p:spPr>
          <a:xfrm>
            <a:off x="1473295" y="2532700"/>
            <a:ext cx="2978701" cy="323165"/>
          </a:xfrm>
          <a:prstGeom prst="rect">
            <a:avLst/>
          </a:prstGeom>
        </p:spPr>
        <p:txBody>
          <a:bodyPr wrap="none">
            <a:spAutoFit/>
          </a:bodyPr>
          <a:lstStyle/>
          <a:p>
            <a:r>
              <a:rPr lang="en-US" sz="1500" cap="all" dirty="0"/>
              <a:t>Christ Our Righteousness: 3</a:t>
            </a:r>
          </a:p>
        </p:txBody>
      </p:sp>
    </p:spTree>
    <p:extLst>
      <p:ext uri="{BB962C8B-B14F-4D97-AF65-F5344CB8AC3E}">
        <p14:creationId xmlns:p14="http://schemas.microsoft.com/office/powerpoint/2010/main" val="896682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1852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5269"/>
            <a:ext cx="5989198" cy="3134123"/>
          </a:xfrm>
        </p:spPr>
        <p:txBody>
          <a:bodyPr>
            <a:normAutofit/>
          </a:bodyPr>
          <a:lstStyle/>
          <a:p>
            <a:r>
              <a:rPr lang="en-US" dirty="0"/>
              <a:t>John </a:t>
            </a:r>
            <a:r>
              <a:rPr lang="en-US" dirty="0" err="1"/>
              <a:t>Byington</a:t>
            </a:r>
            <a:br>
              <a:rPr lang="en-US" dirty="0"/>
            </a:br>
            <a:r>
              <a:rPr lang="en-US" dirty="0"/>
              <a:t>(1798-1887)</a:t>
            </a:r>
          </a:p>
          <a:p>
            <a:r>
              <a:rPr lang="en-US" dirty="0"/>
              <a:t>Farmer/preacher; Methodist Episcopal Church</a:t>
            </a:r>
          </a:p>
          <a:p>
            <a:r>
              <a:rPr lang="en-US" dirty="0"/>
              <a:t>Accepts Third Angel’s Message after reading </a:t>
            </a:r>
            <a:r>
              <a:rPr lang="en-US" i="1" dirty="0"/>
              <a:t>Review</a:t>
            </a:r>
            <a:endParaRPr lang="en-US" dirty="0"/>
          </a:p>
          <a:p>
            <a:r>
              <a:rPr lang="en-US" dirty="0"/>
              <a:t>1855: helped build first church for Sabbath-keeping Adventists</a:t>
            </a:r>
          </a:p>
          <a:p>
            <a:r>
              <a:rPr lang="en-US" dirty="0"/>
              <a:t>Visiting pastor, counselor, administrator (first General Conference president)</a:t>
            </a:r>
          </a:p>
          <a:p>
            <a:r>
              <a:rPr lang="en-US" dirty="0"/>
              <a:t>Permitted to live almost 90 years through “the time of the end”</a:t>
            </a:r>
          </a:p>
        </p:txBody>
      </p:sp>
      <p:pic>
        <p:nvPicPr>
          <p:cNvPr id="5" name="Picture 4">
            <a:extLst>
              <a:ext uri="{FF2B5EF4-FFF2-40B4-BE49-F238E27FC236}">
                <a16:creationId xmlns:a16="http://schemas.microsoft.com/office/drawing/2014/main" id="{DF354D03-0869-4346-8181-88530D3C78DF}"/>
              </a:ext>
            </a:extLst>
          </p:cNvPr>
          <p:cNvPicPr>
            <a:picLocks noChangeAspect="1"/>
          </p:cNvPicPr>
          <p:nvPr/>
        </p:nvPicPr>
        <p:blipFill>
          <a:blip r:embed="rId2"/>
          <a:stretch>
            <a:fillRect/>
          </a:stretch>
        </p:blipFill>
        <p:spPr>
          <a:xfrm>
            <a:off x="2684340" y="1675269"/>
            <a:ext cx="571500" cy="690563"/>
          </a:xfrm>
          <a:prstGeom prst="rect">
            <a:avLst/>
          </a:prstGeom>
        </p:spPr>
      </p:pic>
    </p:spTree>
    <p:extLst>
      <p:ext uri="{BB962C8B-B14F-4D97-AF65-F5344CB8AC3E}">
        <p14:creationId xmlns:p14="http://schemas.microsoft.com/office/powerpoint/2010/main" val="343417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1852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84060"/>
            <a:ext cx="5476119" cy="3019823"/>
          </a:xfrm>
        </p:spPr>
        <p:txBody>
          <a:bodyPr>
            <a:normAutofit lnSpcReduction="10000"/>
          </a:bodyPr>
          <a:lstStyle/>
          <a:p>
            <a:r>
              <a:rPr lang="en-US" dirty="0"/>
              <a:t>M. E. Cornell</a:t>
            </a:r>
            <a:br>
              <a:rPr lang="en-US" dirty="0"/>
            </a:br>
            <a:r>
              <a:rPr lang="en-US" dirty="0"/>
              <a:t>(1827-1893)</a:t>
            </a:r>
          </a:p>
          <a:p>
            <a:r>
              <a:rPr lang="en-US" dirty="0"/>
              <a:t>Teenage believer in Second Coming, dedicated to preaching the Advent</a:t>
            </a:r>
          </a:p>
          <a:p>
            <a:r>
              <a:rPr lang="en-US" dirty="0"/>
              <a:t>Accepts Third Angel’s Message after hearing Joseph Bates at a Sabbath Conference; becomes an evangelist</a:t>
            </a:r>
          </a:p>
          <a:p>
            <a:r>
              <a:rPr lang="en-US" dirty="0"/>
              <a:t>1854: with Loughborough conducted the first Sabbath-keeping Adventist tent meeting</a:t>
            </a:r>
          </a:p>
          <a:p>
            <a:r>
              <a:rPr lang="en-US" dirty="0"/>
              <a:t>Author</a:t>
            </a:r>
          </a:p>
        </p:txBody>
      </p:sp>
      <p:pic>
        <p:nvPicPr>
          <p:cNvPr id="6" name="Picture 5">
            <a:extLst>
              <a:ext uri="{FF2B5EF4-FFF2-40B4-BE49-F238E27FC236}">
                <a16:creationId xmlns:a16="http://schemas.microsoft.com/office/drawing/2014/main" id="{2D201AAB-E0E4-7C40-9962-D124EE011DA8}"/>
              </a:ext>
            </a:extLst>
          </p:cNvPr>
          <p:cNvPicPr>
            <a:picLocks noChangeAspect="1"/>
          </p:cNvPicPr>
          <p:nvPr/>
        </p:nvPicPr>
        <p:blipFill>
          <a:blip r:embed="rId2"/>
          <a:stretch>
            <a:fillRect/>
          </a:stretch>
        </p:blipFill>
        <p:spPr>
          <a:xfrm>
            <a:off x="2722928" y="1684060"/>
            <a:ext cx="571500" cy="690563"/>
          </a:xfrm>
          <a:prstGeom prst="rect">
            <a:avLst/>
          </a:prstGeom>
        </p:spPr>
      </p:pic>
    </p:spTree>
    <p:extLst>
      <p:ext uri="{BB962C8B-B14F-4D97-AF65-F5344CB8AC3E}">
        <p14:creationId xmlns:p14="http://schemas.microsoft.com/office/powerpoint/2010/main" val="60637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1852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6"/>
            <a:ext cx="5476119" cy="3239631"/>
          </a:xfrm>
        </p:spPr>
        <p:txBody>
          <a:bodyPr>
            <a:normAutofit/>
          </a:bodyPr>
          <a:lstStyle/>
          <a:p>
            <a:r>
              <a:rPr lang="en-US" dirty="0"/>
              <a:t>J. N. Loughborough</a:t>
            </a:r>
            <a:br>
              <a:rPr lang="en-US" dirty="0"/>
            </a:br>
            <a:r>
              <a:rPr lang="en-US" dirty="0"/>
              <a:t>(1832-1924)</a:t>
            </a:r>
          </a:p>
          <a:p>
            <a:r>
              <a:rPr lang="en-US" dirty="0"/>
              <a:t>Raised by grandfather who was a believer in Second Coming; surrendered to Jesus age 16 and began preaching</a:t>
            </a:r>
          </a:p>
          <a:p>
            <a:r>
              <a:rPr lang="en-US" dirty="0"/>
              <a:t>Accepts Third Angel’s Message after hearing J. N. Andrews present the Sabbath and sanctuary, matching a dream he had</a:t>
            </a:r>
          </a:p>
          <a:p>
            <a:r>
              <a:rPr lang="en-US" dirty="0"/>
              <a:t>Evangelist, administrator, author (more later)</a:t>
            </a:r>
          </a:p>
        </p:txBody>
      </p:sp>
      <p:pic>
        <p:nvPicPr>
          <p:cNvPr id="5" name="Picture 4">
            <a:extLst>
              <a:ext uri="{FF2B5EF4-FFF2-40B4-BE49-F238E27FC236}">
                <a16:creationId xmlns:a16="http://schemas.microsoft.com/office/drawing/2014/main" id="{4432DE74-7D4F-9A43-910A-C369BA2248A3}"/>
              </a:ext>
            </a:extLst>
          </p:cNvPr>
          <p:cNvPicPr>
            <a:picLocks noChangeAspect="1"/>
          </p:cNvPicPr>
          <p:nvPr/>
        </p:nvPicPr>
        <p:blipFill>
          <a:blip r:embed="rId2"/>
          <a:stretch>
            <a:fillRect/>
          </a:stretch>
        </p:blipFill>
        <p:spPr>
          <a:xfrm>
            <a:off x="3200644" y="1666476"/>
            <a:ext cx="571500" cy="690563"/>
          </a:xfrm>
          <a:prstGeom prst="rect">
            <a:avLst/>
          </a:prstGeom>
        </p:spPr>
      </p:pic>
    </p:spTree>
    <p:extLst>
      <p:ext uri="{BB962C8B-B14F-4D97-AF65-F5344CB8AC3E}">
        <p14:creationId xmlns:p14="http://schemas.microsoft.com/office/powerpoint/2010/main" val="119220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1852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7"/>
            <a:ext cx="5476119" cy="2446980"/>
          </a:xfrm>
        </p:spPr>
        <p:txBody>
          <a:bodyPr>
            <a:normAutofit/>
          </a:bodyPr>
          <a:lstStyle/>
          <a:p>
            <a:r>
              <a:rPr lang="en-US" dirty="0"/>
              <a:t>Laodicean Message (Revelation 3:14-22) applied to Adventists by Ellen White (earlier brief mention in 1850).</a:t>
            </a:r>
          </a:p>
          <a:p>
            <a:r>
              <a:rPr lang="en-US" dirty="0"/>
              <a:t>1856: applied by James White to Sabbath-keeping Adventists</a:t>
            </a:r>
          </a:p>
        </p:txBody>
      </p:sp>
    </p:spTree>
    <p:extLst>
      <p:ext uri="{BB962C8B-B14F-4D97-AF65-F5344CB8AC3E}">
        <p14:creationId xmlns:p14="http://schemas.microsoft.com/office/powerpoint/2010/main" val="281478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Laodicean message</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5270"/>
            <a:ext cx="5476119" cy="3195668"/>
          </a:xfrm>
        </p:spPr>
        <p:txBody>
          <a:bodyPr>
            <a:normAutofit/>
          </a:bodyPr>
          <a:lstStyle/>
          <a:p>
            <a:r>
              <a:rPr lang="en-US" dirty="0"/>
              <a:t>1857: “The testimony to the Laodicean church was generally received; but some in the East were making bad use of it. … These things have had a blighting influence, and have caused us to lay down our testimony on the subject almost entirely.” {2SG 222.1}</a:t>
            </a:r>
          </a:p>
          <a:p>
            <a:r>
              <a:rPr lang="en-US" dirty="0"/>
              <a:t>“The design of the message to the Laodiceans was to rid the church of just such fanatical influences; but the effort of Satan has been to corrupt the message, and destroy its influence.” {222.2}</a:t>
            </a:r>
          </a:p>
          <a:p>
            <a:endParaRPr lang="en-US" dirty="0"/>
          </a:p>
        </p:txBody>
      </p:sp>
    </p:spTree>
    <p:extLst>
      <p:ext uri="{BB962C8B-B14F-4D97-AF65-F5344CB8AC3E}">
        <p14:creationId xmlns:p14="http://schemas.microsoft.com/office/powerpoint/2010/main" val="28499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Laodicean message</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4866"/>
            <a:ext cx="5476119" cy="3054992"/>
          </a:xfrm>
        </p:spPr>
        <p:txBody>
          <a:bodyPr>
            <a:normAutofit/>
          </a:bodyPr>
          <a:lstStyle/>
          <a:p>
            <a:r>
              <a:rPr lang="en-US" dirty="0"/>
              <a:t>“I saw that the testimony to the Laodiceans applied to God's people at the present time, and the reason it has not accomplished a greater work, is because of the hardness of their hearts.… When it was first presented, it led to close examination of heart. Sins were confessed, and the people of God were stirred everywhere…. “</a:t>
            </a:r>
          </a:p>
        </p:txBody>
      </p:sp>
    </p:spTree>
    <p:extLst>
      <p:ext uri="{BB962C8B-B14F-4D97-AF65-F5344CB8AC3E}">
        <p14:creationId xmlns:p14="http://schemas.microsoft.com/office/powerpoint/2010/main" val="3114631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Laodicean message</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5269"/>
            <a:ext cx="5901275" cy="3327554"/>
          </a:xfrm>
        </p:spPr>
        <p:txBody>
          <a:bodyPr>
            <a:normAutofit/>
          </a:bodyPr>
          <a:lstStyle/>
          <a:p>
            <a:r>
              <a:rPr lang="en-US" dirty="0"/>
              <a:t>“I saw that this message would not accomplish its work in a few short months. It was designed to arouse the people of God, to discover to them their backslidings, and lead to zealous repentance, that they might be favored with the presence of Jesus, and be fitted for the loud cry of the third angel.” {2SG 223.2}</a:t>
            </a:r>
          </a:p>
          <a:p>
            <a:r>
              <a:rPr lang="en-US" dirty="0"/>
              <a:t>This 5</a:t>
            </a:r>
            <a:r>
              <a:rPr lang="en-US" baseline="30000" dirty="0"/>
              <a:t>th</a:t>
            </a:r>
            <a:r>
              <a:rPr lang="en-US" dirty="0"/>
              <a:t> message joined the Three Angels’ Messages and the Midnight Cry; like that Cry, it was a message for the messengers, to accomplish those four things, leading to the final message.</a:t>
            </a:r>
          </a:p>
        </p:txBody>
      </p:sp>
    </p:spTree>
    <p:extLst>
      <p:ext uri="{BB962C8B-B14F-4D97-AF65-F5344CB8AC3E}">
        <p14:creationId xmlns:p14="http://schemas.microsoft.com/office/powerpoint/2010/main" val="350391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Laodicean message</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5269"/>
            <a:ext cx="5476119" cy="3160499"/>
          </a:xfrm>
        </p:spPr>
        <p:txBody>
          <a:bodyPr>
            <a:normAutofit/>
          </a:bodyPr>
          <a:lstStyle/>
          <a:p>
            <a:r>
              <a:rPr lang="en-US" dirty="0"/>
              <a:t>Who is the message from? </a:t>
            </a:r>
          </a:p>
          <a:p>
            <a:r>
              <a:rPr lang="en-US" dirty="0"/>
              <a:t>Where does He picture Himself in the message?</a:t>
            </a:r>
          </a:p>
          <a:p>
            <a:r>
              <a:rPr lang="en-US" dirty="0"/>
              <a:t>What is He doing? (see Song of Solomon 5:2)</a:t>
            </a:r>
          </a:p>
          <a:p>
            <a:r>
              <a:rPr lang="en-US" dirty="0"/>
              <a:t>What does He want to do?</a:t>
            </a:r>
          </a:p>
          <a:p>
            <a:r>
              <a:rPr lang="en-US" dirty="0"/>
              <a:t>What does He want us to do?</a:t>
            </a:r>
          </a:p>
          <a:p>
            <a:r>
              <a:rPr lang="en-US" dirty="0"/>
              <a:t>If He is our righteousness, what are we without Him?</a:t>
            </a:r>
          </a:p>
        </p:txBody>
      </p:sp>
    </p:spTree>
    <p:extLst>
      <p:ext uri="{BB962C8B-B14F-4D97-AF65-F5344CB8AC3E}">
        <p14:creationId xmlns:p14="http://schemas.microsoft.com/office/powerpoint/2010/main" val="347868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1853</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6"/>
            <a:ext cx="5476119" cy="2738469"/>
          </a:xfrm>
        </p:spPr>
        <p:txBody>
          <a:bodyPr>
            <a:normAutofit/>
          </a:bodyPr>
          <a:lstStyle/>
          <a:p>
            <a:r>
              <a:rPr lang="en-US" dirty="0"/>
              <a:t>George </a:t>
            </a:r>
            <a:r>
              <a:rPr lang="en-US" dirty="0" err="1"/>
              <a:t>Amadon</a:t>
            </a:r>
            <a:br>
              <a:rPr lang="en-US" dirty="0"/>
            </a:br>
            <a:r>
              <a:rPr lang="en-US" dirty="0"/>
              <a:t>(1832-1913)</a:t>
            </a:r>
          </a:p>
          <a:p>
            <a:r>
              <a:rPr lang="en-US" dirty="0"/>
              <a:t>Raised by grandfather who owned a tavern</a:t>
            </a:r>
          </a:p>
          <a:p>
            <a:r>
              <a:rPr lang="en-US" dirty="0"/>
              <a:t>Accepts Third Angel’s Message after hearing J. N. Loughborough present the present truth</a:t>
            </a:r>
          </a:p>
          <a:p>
            <a:r>
              <a:rPr lang="en-US" dirty="0"/>
              <a:t>Printer, writer, editor, administrator</a:t>
            </a:r>
          </a:p>
        </p:txBody>
      </p:sp>
      <p:pic>
        <p:nvPicPr>
          <p:cNvPr id="6" name="Picture 5">
            <a:extLst>
              <a:ext uri="{FF2B5EF4-FFF2-40B4-BE49-F238E27FC236}">
                <a16:creationId xmlns:a16="http://schemas.microsoft.com/office/drawing/2014/main" id="{F01B99D3-DC38-1348-94F1-EAD9B8B1DE31}"/>
              </a:ext>
            </a:extLst>
          </p:cNvPr>
          <p:cNvPicPr>
            <a:picLocks noChangeAspect="1"/>
          </p:cNvPicPr>
          <p:nvPr/>
        </p:nvPicPr>
        <p:blipFill>
          <a:blip r:embed="rId2"/>
          <a:stretch>
            <a:fillRect/>
          </a:stretch>
        </p:blipFill>
        <p:spPr>
          <a:xfrm>
            <a:off x="3003306" y="1666476"/>
            <a:ext cx="571500" cy="690563"/>
          </a:xfrm>
          <a:prstGeom prst="rect">
            <a:avLst/>
          </a:prstGeom>
        </p:spPr>
      </p:pic>
    </p:spTree>
    <p:extLst>
      <p:ext uri="{BB962C8B-B14F-4D97-AF65-F5344CB8AC3E}">
        <p14:creationId xmlns:p14="http://schemas.microsoft.com/office/powerpoint/2010/main" val="34898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1853</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6"/>
            <a:ext cx="5476119" cy="3353931"/>
          </a:xfrm>
        </p:spPr>
        <p:txBody>
          <a:bodyPr>
            <a:normAutofit/>
          </a:bodyPr>
          <a:lstStyle/>
          <a:p>
            <a:r>
              <a:rPr lang="en-US" dirty="0"/>
              <a:t>S. N. Haskell</a:t>
            </a:r>
            <a:br>
              <a:rPr lang="en-US" dirty="0"/>
            </a:br>
            <a:r>
              <a:rPr lang="en-US" dirty="0"/>
              <a:t>(1833-1922)</a:t>
            </a:r>
          </a:p>
          <a:p>
            <a:r>
              <a:rPr lang="en-US" dirty="0"/>
              <a:t>Soap maker, farmer; Congregational Church</a:t>
            </a:r>
          </a:p>
          <a:p>
            <a:r>
              <a:rPr lang="en-US" dirty="0"/>
              <a:t>Accepts Sabbath (from a tract) a year after hearing an Advent sermon and beginning to preach; the following year met Bates who shared all the Third Angel’s Message</a:t>
            </a:r>
          </a:p>
          <a:p>
            <a:r>
              <a:rPr lang="en-US" dirty="0"/>
              <a:t>Evangelist, administrator; started Tract and Missionary Society; founded school; missionary</a:t>
            </a:r>
          </a:p>
          <a:p>
            <a:r>
              <a:rPr lang="en-US" dirty="0"/>
              <a:t>Book: </a:t>
            </a:r>
            <a:r>
              <a:rPr lang="en-US" i="1" dirty="0"/>
              <a:t>The Cross and Its Shadow</a:t>
            </a:r>
            <a:endParaRPr lang="en-US" dirty="0"/>
          </a:p>
        </p:txBody>
      </p:sp>
      <p:pic>
        <p:nvPicPr>
          <p:cNvPr id="5" name="Picture 4">
            <a:extLst>
              <a:ext uri="{FF2B5EF4-FFF2-40B4-BE49-F238E27FC236}">
                <a16:creationId xmlns:a16="http://schemas.microsoft.com/office/drawing/2014/main" id="{1B2EFCB5-88C5-A746-B2F7-DFC52758DDD0}"/>
              </a:ext>
            </a:extLst>
          </p:cNvPr>
          <p:cNvPicPr>
            <a:picLocks noChangeAspect="1"/>
          </p:cNvPicPr>
          <p:nvPr/>
        </p:nvPicPr>
        <p:blipFill>
          <a:blip r:embed="rId2"/>
          <a:stretch>
            <a:fillRect/>
          </a:stretch>
        </p:blipFill>
        <p:spPr>
          <a:xfrm>
            <a:off x="2646363" y="1666476"/>
            <a:ext cx="571500" cy="690563"/>
          </a:xfrm>
          <a:prstGeom prst="rect">
            <a:avLst/>
          </a:prstGeom>
        </p:spPr>
      </p:pic>
      <p:pic>
        <p:nvPicPr>
          <p:cNvPr id="6" name="Picture 5">
            <a:extLst>
              <a:ext uri="{FF2B5EF4-FFF2-40B4-BE49-F238E27FC236}">
                <a16:creationId xmlns:a16="http://schemas.microsoft.com/office/drawing/2014/main" id="{5DE7D1BE-18FA-404E-B4BD-02DC0C1ABFAC}"/>
              </a:ext>
            </a:extLst>
          </p:cNvPr>
          <p:cNvPicPr>
            <a:picLocks noChangeAspect="1"/>
          </p:cNvPicPr>
          <p:nvPr/>
        </p:nvPicPr>
        <p:blipFill>
          <a:blip r:embed="rId3"/>
          <a:stretch>
            <a:fillRect/>
          </a:stretch>
        </p:blipFill>
        <p:spPr>
          <a:xfrm>
            <a:off x="4996432" y="2357039"/>
            <a:ext cx="1682597" cy="2520000"/>
          </a:xfrm>
          <a:prstGeom prst="rect">
            <a:avLst/>
          </a:prstGeom>
        </p:spPr>
      </p:pic>
    </p:spTree>
    <p:extLst>
      <p:ext uri="{BB962C8B-B14F-4D97-AF65-F5344CB8AC3E}">
        <p14:creationId xmlns:p14="http://schemas.microsoft.com/office/powerpoint/2010/main" val="31793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normAutofit/>
          </a:bodyPr>
          <a:lstStyle/>
          <a:p>
            <a:r>
              <a:rPr lang="en-US" dirty="0"/>
              <a:t>Advent movement began in answer to the time prophecies, thought at first to point to Jesus’ Second Coming. </a:t>
            </a:r>
            <a:br>
              <a:rPr lang="en-US" dirty="0"/>
            </a:br>
            <a:r>
              <a:rPr lang="en-US" dirty="0"/>
              <a:t>A growing understanding of the Cleansing of the Sanctuary pointed instead to the beginning of the Day of Atonement. Jesus as High Priest was taking His blood into the Most Holy Place, starting a process of transition that would bring the temporary principle of selfishness to an end in the great controversy.</a:t>
            </a:r>
          </a:p>
        </p:txBody>
      </p:sp>
    </p:spTree>
    <p:extLst>
      <p:ext uri="{BB962C8B-B14F-4D97-AF65-F5344CB8AC3E}">
        <p14:creationId xmlns:p14="http://schemas.microsoft.com/office/powerpoint/2010/main" val="22858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1856</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5270"/>
            <a:ext cx="5476119" cy="2940692"/>
          </a:xfrm>
        </p:spPr>
        <p:txBody>
          <a:bodyPr>
            <a:normAutofit/>
          </a:bodyPr>
          <a:lstStyle/>
          <a:p>
            <a:r>
              <a:rPr lang="en-US" dirty="0"/>
              <a:t>G. I. Butler</a:t>
            </a:r>
            <a:br>
              <a:rPr lang="en-US" dirty="0"/>
            </a:br>
            <a:r>
              <a:rPr lang="en-US" dirty="0"/>
              <a:t>(1834-1918)</a:t>
            </a:r>
          </a:p>
          <a:p>
            <a:r>
              <a:rPr lang="en-US" dirty="0"/>
              <a:t>Family Baptist and part of </a:t>
            </a:r>
            <a:r>
              <a:rPr lang="en-US" dirty="0" err="1"/>
              <a:t>Millerite</a:t>
            </a:r>
            <a:r>
              <a:rPr lang="en-US" dirty="0"/>
              <a:t> movement; 1848 and 1850 parents accepted Sabbath</a:t>
            </a:r>
          </a:p>
          <a:p>
            <a:r>
              <a:rPr lang="en-US" dirty="0"/>
              <a:t>Infidel teenager; converts and baptized by J. N. Andrews</a:t>
            </a:r>
          </a:p>
          <a:p>
            <a:r>
              <a:rPr lang="en-US" dirty="0"/>
              <a:t>Administrator (General Conference president at time of Minneapolis Session in 1888)</a:t>
            </a:r>
          </a:p>
        </p:txBody>
      </p:sp>
      <p:pic>
        <p:nvPicPr>
          <p:cNvPr id="6" name="Picture 5">
            <a:extLst>
              <a:ext uri="{FF2B5EF4-FFF2-40B4-BE49-F238E27FC236}">
                <a16:creationId xmlns:a16="http://schemas.microsoft.com/office/drawing/2014/main" id="{27366F08-5199-4548-B6B2-2023524573ED}"/>
              </a:ext>
            </a:extLst>
          </p:cNvPr>
          <p:cNvPicPr>
            <a:picLocks noChangeAspect="1"/>
          </p:cNvPicPr>
          <p:nvPr/>
        </p:nvPicPr>
        <p:blipFill>
          <a:blip r:embed="rId2"/>
          <a:stretch>
            <a:fillRect/>
          </a:stretch>
        </p:blipFill>
        <p:spPr>
          <a:xfrm>
            <a:off x="2635861" y="1675270"/>
            <a:ext cx="571500" cy="690563"/>
          </a:xfrm>
          <a:prstGeom prst="rect">
            <a:avLst/>
          </a:prstGeom>
        </p:spPr>
      </p:pic>
    </p:spTree>
    <p:extLst>
      <p:ext uri="{BB962C8B-B14F-4D97-AF65-F5344CB8AC3E}">
        <p14:creationId xmlns:p14="http://schemas.microsoft.com/office/powerpoint/2010/main" val="237448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1858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7"/>
            <a:ext cx="5476119" cy="2773638"/>
          </a:xfrm>
        </p:spPr>
        <p:txBody>
          <a:bodyPr>
            <a:normAutofit/>
          </a:bodyPr>
          <a:lstStyle/>
          <a:p>
            <a:r>
              <a:rPr lang="en-US" dirty="0"/>
              <a:t>March: Ellen White has the Great Controversy vision; in section on Advent Movement:</a:t>
            </a:r>
          </a:p>
          <a:p>
            <a:pPr lvl="1"/>
            <a:r>
              <a:rPr lang="en-US" dirty="0"/>
              <a:t>Looked back: Don’t “move a block or stir a pin” (metaphors of a building) {EW 258.3}</a:t>
            </a:r>
          </a:p>
          <a:p>
            <a:pPr lvl="1"/>
            <a:r>
              <a:rPr lang="en-US" dirty="0"/>
              <a:t>Looked forward: A message coming: the earth would be “lightened with his glory” {EW 277.1}</a:t>
            </a:r>
          </a:p>
        </p:txBody>
      </p:sp>
    </p:spTree>
    <p:extLst>
      <p:ext uri="{BB962C8B-B14F-4D97-AF65-F5344CB8AC3E}">
        <p14:creationId xmlns:p14="http://schemas.microsoft.com/office/powerpoint/2010/main" val="201169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1860</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7"/>
            <a:ext cx="5476119" cy="2650545"/>
          </a:xfrm>
        </p:spPr>
        <p:txBody>
          <a:bodyPr>
            <a:normAutofit/>
          </a:bodyPr>
          <a:lstStyle/>
          <a:p>
            <a:r>
              <a:rPr lang="en-US" dirty="0"/>
              <a:t>September 29: In a business meeting resolutions are made to adopt the beginning steps of a new ministry called </a:t>
            </a:r>
            <a:r>
              <a:rPr lang="en-US" i="1" dirty="0"/>
              <a:t>Organization</a:t>
            </a:r>
            <a:r>
              <a:rPr lang="en-US" dirty="0"/>
              <a:t>: names chosen of “Advent Review Publishing Association” and “Seventh-day Adventists” (</a:t>
            </a:r>
            <a:r>
              <a:rPr lang="en-US" i="1" dirty="0"/>
              <a:t>Ellen G. White, </a:t>
            </a:r>
            <a:r>
              <a:rPr lang="en-US" dirty="0"/>
              <a:t>Biography Volume 1, pages 421-424) </a:t>
            </a:r>
          </a:p>
        </p:txBody>
      </p:sp>
    </p:spTree>
    <p:extLst>
      <p:ext uri="{BB962C8B-B14F-4D97-AF65-F5344CB8AC3E}">
        <p14:creationId xmlns:p14="http://schemas.microsoft.com/office/powerpoint/2010/main" val="223426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1861</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7"/>
            <a:ext cx="5476119" cy="2589000"/>
          </a:xfrm>
        </p:spPr>
        <p:txBody>
          <a:bodyPr>
            <a:normAutofit/>
          </a:bodyPr>
          <a:lstStyle/>
          <a:p>
            <a:r>
              <a:rPr lang="en-US" dirty="0"/>
              <a:t>October 5: In another business meeting resolutions are made to “associate ourselves together as a church, taking the name Seventh-day Adventists” and that “the churches in the State of Michigan to unite in one conference with the name of the Michigan Conference of Seventh-day Adventists” (</a:t>
            </a:r>
            <a:r>
              <a:rPr lang="en-US" i="1" dirty="0"/>
              <a:t>Ellen G. White, </a:t>
            </a:r>
            <a:r>
              <a:rPr lang="en-US" dirty="0"/>
              <a:t>Biography Volume 1, pages 454-455). </a:t>
            </a:r>
          </a:p>
        </p:txBody>
      </p:sp>
    </p:spTree>
    <p:extLst>
      <p:ext uri="{BB962C8B-B14F-4D97-AF65-F5344CB8AC3E}">
        <p14:creationId xmlns:p14="http://schemas.microsoft.com/office/powerpoint/2010/main" val="283691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1863</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10066" y="1666476"/>
            <a:ext cx="5468963" cy="3301177"/>
          </a:xfrm>
        </p:spPr>
        <p:txBody>
          <a:bodyPr>
            <a:normAutofit lnSpcReduction="10000"/>
          </a:bodyPr>
          <a:lstStyle/>
          <a:p>
            <a:r>
              <a:rPr lang="en-US" dirty="0"/>
              <a:t>May 20: General Conference is formed; John </a:t>
            </a:r>
            <a:r>
              <a:rPr lang="en-US" dirty="0" err="1"/>
              <a:t>Byington</a:t>
            </a:r>
            <a:r>
              <a:rPr lang="en-US" dirty="0"/>
              <a:t> first president (</a:t>
            </a:r>
            <a:r>
              <a:rPr lang="en-US" i="1" dirty="0"/>
              <a:t>Ellen G. White, </a:t>
            </a:r>
            <a:r>
              <a:rPr lang="en-US" dirty="0"/>
              <a:t>Biography Volume 1, page 479; Volume 2, pages 31, 32). </a:t>
            </a:r>
          </a:p>
          <a:p>
            <a:r>
              <a:rPr lang="en-US" dirty="0"/>
              <a:t>June 3: Vision on </a:t>
            </a:r>
            <a:r>
              <a:rPr lang="en-US" i="1" dirty="0"/>
              <a:t>Health</a:t>
            </a:r>
            <a:r>
              <a:rPr lang="en-US" dirty="0"/>
              <a:t>, seeds of another new ministry</a:t>
            </a:r>
            <a:r>
              <a:rPr lang="en-US" i="1" dirty="0"/>
              <a:t> </a:t>
            </a:r>
            <a:r>
              <a:rPr lang="en-US" dirty="0"/>
              <a:t>(</a:t>
            </a:r>
            <a:r>
              <a:rPr lang="en-US" i="1" dirty="0"/>
              <a:t>Ellen G. White, </a:t>
            </a:r>
            <a:r>
              <a:rPr lang="en-US" dirty="0"/>
              <a:t>Biography Volume 2, page 11.1).</a:t>
            </a:r>
          </a:p>
          <a:p>
            <a:r>
              <a:rPr lang="en-US" dirty="0"/>
              <a:t>In the ministry of meetings, preaching and teaching had always been done, as well as prayer for the sick. Now the third element of Jesus’ work (Matthew 4:23) was being grasped at a deeper level—the causes of disease. Which of these three ministry activities was Jesus’ major one? </a:t>
            </a:r>
          </a:p>
        </p:txBody>
      </p:sp>
    </p:spTree>
    <p:extLst>
      <p:ext uri="{BB962C8B-B14F-4D97-AF65-F5344CB8AC3E}">
        <p14:creationId xmlns:p14="http://schemas.microsoft.com/office/powerpoint/2010/main" val="244057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1866</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7"/>
            <a:ext cx="5476119" cy="3037408"/>
          </a:xfrm>
        </p:spPr>
        <p:txBody>
          <a:bodyPr>
            <a:normAutofit/>
          </a:bodyPr>
          <a:lstStyle/>
          <a:p>
            <a:r>
              <a:rPr lang="en-US" dirty="0"/>
              <a:t>May 22: General Conference adopts </a:t>
            </a:r>
            <a:r>
              <a:rPr lang="en-US" i="1" dirty="0"/>
              <a:t>Health Reform </a:t>
            </a:r>
            <a:r>
              <a:rPr lang="en-US" dirty="0"/>
              <a:t>resolution (</a:t>
            </a:r>
            <a:r>
              <a:rPr lang="en-US" i="1" dirty="0"/>
              <a:t>Ellen G. White, </a:t>
            </a:r>
            <a:r>
              <a:rPr lang="en-US" dirty="0"/>
              <a:t>Biography Volume 2, page 136.2). </a:t>
            </a:r>
          </a:p>
          <a:p>
            <a:r>
              <a:rPr lang="en-US" dirty="0"/>
              <a:t>July 20: </a:t>
            </a:r>
            <a:r>
              <a:rPr lang="en-US" b="1" i="1" dirty="0"/>
              <a:t>J. H. Waggoner </a:t>
            </a:r>
            <a:r>
              <a:rPr lang="en-US" dirty="0"/>
              <a:t>makes statement on </a:t>
            </a:r>
            <a:r>
              <a:rPr lang="en-US" i="1" dirty="0"/>
              <a:t>Health Reform</a:t>
            </a:r>
            <a:r>
              <a:rPr lang="en-US" dirty="0"/>
              <a:t>. (See under Reference section.) </a:t>
            </a:r>
          </a:p>
          <a:p>
            <a:r>
              <a:rPr lang="en-US" dirty="0"/>
              <a:t>September 5: </a:t>
            </a:r>
            <a:r>
              <a:rPr lang="en-US" i="1" dirty="0"/>
              <a:t>Western Health Reform Institute </a:t>
            </a:r>
            <a:r>
              <a:rPr lang="en-US" dirty="0"/>
              <a:t>opens. (</a:t>
            </a:r>
            <a:r>
              <a:rPr lang="en-US" i="1" dirty="0"/>
              <a:t>Ellen G. White, </a:t>
            </a:r>
            <a:r>
              <a:rPr lang="en-US" dirty="0"/>
              <a:t>Biography Volume 2, page 142.2&amp;3; 176.3) </a:t>
            </a:r>
          </a:p>
          <a:p>
            <a:r>
              <a:rPr lang="en-US" dirty="0"/>
              <a:t>Can you see another way we are heirs of the Reformation—that reforms must continue?</a:t>
            </a:r>
          </a:p>
        </p:txBody>
      </p:sp>
    </p:spTree>
    <p:extLst>
      <p:ext uri="{BB962C8B-B14F-4D97-AF65-F5344CB8AC3E}">
        <p14:creationId xmlns:p14="http://schemas.microsoft.com/office/powerpoint/2010/main" val="418953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1867</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7"/>
            <a:ext cx="5476119" cy="3054992"/>
          </a:xfrm>
        </p:spPr>
        <p:txBody>
          <a:bodyPr>
            <a:normAutofit/>
          </a:bodyPr>
          <a:lstStyle/>
          <a:p>
            <a:r>
              <a:rPr lang="en-US" dirty="0"/>
              <a:t>Rachel Preston</a:t>
            </a:r>
            <a:br>
              <a:rPr lang="en-US" dirty="0"/>
            </a:br>
            <a:r>
              <a:rPr lang="en-US" dirty="0"/>
              <a:t>(1809-1868)</a:t>
            </a:r>
          </a:p>
          <a:p>
            <a:r>
              <a:rPr lang="en-US" dirty="0"/>
              <a:t>Seventh-day Baptist, and connected to the </a:t>
            </a:r>
            <a:r>
              <a:rPr lang="en-US" dirty="0" err="1"/>
              <a:t>Millerite</a:t>
            </a:r>
            <a:r>
              <a:rPr lang="en-US" dirty="0"/>
              <a:t> movement, spreading the Sabbath in 1844</a:t>
            </a:r>
          </a:p>
          <a:p>
            <a:r>
              <a:rPr lang="en-US" dirty="0"/>
              <a:t>Accepts the Third Angel’s Message (other landmarks)</a:t>
            </a:r>
          </a:p>
        </p:txBody>
      </p:sp>
      <p:pic>
        <p:nvPicPr>
          <p:cNvPr id="5" name="Picture 4">
            <a:extLst>
              <a:ext uri="{FF2B5EF4-FFF2-40B4-BE49-F238E27FC236}">
                <a16:creationId xmlns:a16="http://schemas.microsoft.com/office/drawing/2014/main" id="{F0CE0109-9239-0745-BCF6-B7146AD4FEF7}"/>
              </a:ext>
            </a:extLst>
          </p:cNvPr>
          <p:cNvPicPr>
            <a:picLocks noChangeAspect="1"/>
          </p:cNvPicPr>
          <p:nvPr/>
        </p:nvPicPr>
        <p:blipFill>
          <a:blip r:embed="rId2"/>
          <a:stretch>
            <a:fillRect/>
          </a:stretch>
        </p:blipFill>
        <p:spPr>
          <a:xfrm>
            <a:off x="2884664" y="1666477"/>
            <a:ext cx="571500" cy="690563"/>
          </a:xfrm>
          <a:prstGeom prst="rect">
            <a:avLst/>
          </a:prstGeom>
        </p:spPr>
      </p:pic>
    </p:spTree>
    <p:extLst>
      <p:ext uri="{BB962C8B-B14F-4D97-AF65-F5344CB8AC3E}">
        <p14:creationId xmlns:p14="http://schemas.microsoft.com/office/powerpoint/2010/main" val="67574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1868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7"/>
            <a:ext cx="5476119" cy="2588999"/>
          </a:xfrm>
        </p:spPr>
        <p:txBody>
          <a:bodyPr>
            <a:normAutofit/>
          </a:bodyPr>
          <a:lstStyle/>
          <a:p>
            <a:r>
              <a:rPr lang="en-US" dirty="0"/>
              <a:t>June 12: “So many would be found unready”; “so long delay” (</a:t>
            </a:r>
            <a:r>
              <a:rPr lang="en-US" i="1" dirty="0"/>
              <a:t>Pamphlet </a:t>
            </a:r>
            <a:r>
              <a:rPr lang="en-US" dirty="0"/>
              <a:t>Number 98 [PH098], p. 16.2; also </a:t>
            </a:r>
            <a:r>
              <a:rPr lang="en-US" i="1" dirty="0"/>
              <a:t>Testimonies for the Church, </a:t>
            </a:r>
            <a:r>
              <a:rPr lang="en-US" dirty="0"/>
              <a:t>Volume 2, page 193.3; may be earliest statement on DELAY). </a:t>
            </a:r>
          </a:p>
          <a:p>
            <a:r>
              <a:rPr lang="en-US" b="1" i="1" dirty="0"/>
              <a:t>Rachel Preston </a:t>
            </a:r>
            <a:r>
              <a:rPr lang="en-US" dirty="0"/>
              <a:t>dies.</a:t>
            </a:r>
          </a:p>
        </p:txBody>
      </p:sp>
    </p:spTree>
    <p:extLst>
      <p:ext uri="{BB962C8B-B14F-4D97-AF65-F5344CB8AC3E}">
        <p14:creationId xmlns:p14="http://schemas.microsoft.com/office/powerpoint/2010/main" val="325938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1872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8"/>
            <a:ext cx="5476119" cy="2386776"/>
          </a:xfrm>
        </p:spPr>
        <p:txBody>
          <a:bodyPr>
            <a:normAutofit/>
          </a:bodyPr>
          <a:lstStyle/>
          <a:p>
            <a:r>
              <a:rPr lang="en-US" b="1" i="1" dirty="0"/>
              <a:t>Joseph Bates </a:t>
            </a:r>
            <a:r>
              <a:rPr lang="en-US" dirty="0"/>
              <a:t>dies (</a:t>
            </a:r>
            <a:r>
              <a:rPr lang="en-US" i="1" dirty="0"/>
              <a:t>Ellen G. White in Europe</a:t>
            </a:r>
            <a:r>
              <a:rPr lang="en-US" dirty="0"/>
              <a:t>, D. A. Delafield, page 34.1).</a:t>
            </a:r>
          </a:p>
          <a:p>
            <a:r>
              <a:rPr lang="en-US" dirty="0"/>
              <a:t>June 3: </a:t>
            </a:r>
            <a:r>
              <a:rPr lang="en-US" i="1" dirty="0"/>
              <a:t>Education: </a:t>
            </a:r>
            <a:r>
              <a:rPr lang="en-US" dirty="0"/>
              <a:t>opening of first school (</a:t>
            </a:r>
            <a:r>
              <a:rPr lang="en-US" i="1" dirty="0"/>
              <a:t>Ellen G. White, </a:t>
            </a:r>
            <a:r>
              <a:rPr lang="en-US" dirty="0"/>
              <a:t>Biography Volume 2, page 338.5&amp;6). This ministry was being formalized and institutionalized.</a:t>
            </a:r>
          </a:p>
        </p:txBody>
      </p:sp>
    </p:spTree>
    <p:extLst>
      <p:ext uri="{BB962C8B-B14F-4D97-AF65-F5344CB8AC3E}">
        <p14:creationId xmlns:p14="http://schemas.microsoft.com/office/powerpoint/2010/main" val="92670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1874</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8"/>
            <a:ext cx="5476119" cy="2439530"/>
          </a:xfrm>
        </p:spPr>
        <p:txBody>
          <a:bodyPr>
            <a:normAutofit/>
          </a:bodyPr>
          <a:lstStyle/>
          <a:p>
            <a:r>
              <a:rPr lang="en-US" dirty="0"/>
              <a:t>September: </a:t>
            </a:r>
            <a:r>
              <a:rPr lang="en-US" b="1" i="1" dirty="0"/>
              <a:t>J. N. Andrews </a:t>
            </a:r>
            <a:r>
              <a:rPr lang="en-US" dirty="0"/>
              <a:t>to Europe as first official missionary. (</a:t>
            </a:r>
            <a:r>
              <a:rPr lang="en-US" i="1" dirty="0"/>
              <a:t>Ellen G. White, </a:t>
            </a:r>
            <a:r>
              <a:rPr lang="en-US" dirty="0"/>
              <a:t>Biography Volume 2, page 447.7)</a:t>
            </a:r>
          </a:p>
        </p:txBody>
      </p:sp>
    </p:spTree>
    <p:extLst>
      <p:ext uri="{BB962C8B-B14F-4D97-AF65-F5344CB8AC3E}">
        <p14:creationId xmlns:p14="http://schemas.microsoft.com/office/powerpoint/2010/main" val="556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normAutofit/>
          </a:bodyPr>
          <a:lstStyle/>
          <a:p>
            <a:r>
              <a:rPr lang="en-US" dirty="0"/>
              <a:t>By the end of the 1840s, 4 messages were sounding, and all 7 landmarks were in place (though one was very neglected). The two main ministries, meetings and publishing, were continuing, now within the “little flock” of Sabbath-keeping Adventists who were following the light of the Midnight Cry, into a developing understanding of the Third Angel’s Message. We’ve seen 13 individuals involved in the early years.</a:t>
            </a:r>
          </a:p>
        </p:txBody>
      </p:sp>
    </p:spTree>
    <p:extLst>
      <p:ext uri="{BB962C8B-B14F-4D97-AF65-F5344CB8AC3E}">
        <p14:creationId xmlns:p14="http://schemas.microsoft.com/office/powerpoint/2010/main" val="4186487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1876</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7"/>
            <a:ext cx="5476119" cy="3274800"/>
          </a:xfrm>
        </p:spPr>
        <p:txBody>
          <a:bodyPr>
            <a:normAutofit/>
          </a:bodyPr>
          <a:lstStyle/>
          <a:p>
            <a:r>
              <a:rPr lang="en-US" dirty="0"/>
              <a:t>Events in this year highlight the role of the study of nature (science) and the Creator. The Advent Movement has been given the elements of an entire lifestyle centered around the Creator. This includes education and research in all the sciences, and the practices that flow out of these. Health and medicine are central examples of these activities. The year 1876 also illustrates, in contrast, the counterfeit philosophies with their methods of science and living. (See syllabus for further study.) </a:t>
            </a:r>
          </a:p>
        </p:txBody>
      </p:sp>
    </p:spTree>
    <p:extLst>
      <p:ext uri="{BB962C8B-B14F-4D97-AF65-F5344CB8AC3E}">
        <p14:creationId xmlns:p14="http://schemas.microsoft.com/office/powerpoint/2010/main" val="141978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1878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6"/>
            <a:ext cx="5476119" cy="2624169"/>
          </a:xfrm>
        </p:spPr>
        <p:txBody>
          <a:bodyPr>
            <a:normAutofit/>
          </a:bodyPr>
          <a:lstStyle/>
          <a:p>
            <a:r>
              <a:rPr lang="en-US" b="1" i="1" dirty="0"/>
              <a:t>J. N. Loughborough</a:t>
            </a:r>
            <a:r>
              <a:rPr lang="en-US" dirty="0"/>
              <a:t>’s experience of value (</a:t>
            </a:r>
            <a:r>
              <a:rPr lang="en-US" i="1" dirty="0"/>
              <a:t>The Great Second Advent Movement</a:t>
            </a:r>
            <a:r>
              <a:rPr lang="en-US" dirty="0"/>
              <a:t>, J. N. Loughborough, pages 484, 485, quoting </a:t>
            </a:r>
            <a:r>
              <a:rPr lang="en-US" b="1" i="1" dirty="0"/>
              <a:t>Ellen White</a:t>
            </a:r>
            <a:r>
              <a:rPr lang="en-US" dirty="0"/>
              <a:t>). </a:t>
            </a:r>
          </a:p>
        </p:txBody>
      </p:sp>
    </p:spTree>
    <p:extLst>
      <p:ext uri="{BB962C8B-B14F-4D97-AF65-F5344CB8AC3E}">
        <p14:creationId xmlns:p14="http://schemas.microsoft.com/office/powerpoint/2010/main" val="1507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1881</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8"/>
            <a:ext cx="5476119" cy="2492284"/>
          </a:xfrm>
        </p:spPr>
        <p:txBody>
          <a:bodyPr>
            <a:normAutofit/>
          </a:bodyPr>
          <a:lstStyle/>
          <a:p>
            <a:r>
              <a:rPr lang="en-US" b="1" i="1" dirty="0"/>
              <a:t>James White </a:t>
            </a:r>
            <a:r>
              <a:rPr lang="en-US" dirty="0"/>
              <a:t>dies (</a:t>
            </a:r>
            <a:r>
              <a:rPr lang="en-US" i="1" dirty="0"/>
              <a:t>Life Sketches, </a:t>
            </a:r>
            <a:r>
              <a:rPr lang="en-US" dirty="0"/>
              <a:t>page 470.4). In his last days, the part of the story he realized needed more central emphasis was “the glorious subject of redemption” (</a:t>
            </a:r>
            <a:r>
              <a:rPr lang="en-US" i="1" dirty="0"/>
              <a:t>Ibid.</a:t>
            </a:r>
            <a:r>
              <a:rPr lang="en-US" dirty="0"/>
              <a:t> page 247.2). In other words, the work in the Most Holy Place (the final judgment) needed the blood from the courtyard (the reality and benefits of the cross of Jesus).</a:t>
            </a:r>
          </a:p>
        </p:txBody>
      </p:sp>
    </p:spTree>
    <p:extLst>
      <p:ext uri="{BB962C8B-B14F-4D97-AF65-F5344CB8AC3E}">
        <p14:creationId xmlns:p14="http://schemas.microsoft.com/office/powerpoint/2010/main" val="222922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1882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7"/>
            <a:ext cx="5476119" cy="2465907"/>
          </a:xfrm>
        </p:spPr>
        <p:txBody>
          <a:bodyPr>
            <a:normAutofit/>
          </a:bodyPr>
          <a:lstStyle/>
          <a:p>
            <a:r>
              <a:rPr lang="en-US" b="1" i="1" dirty="0"/>
              <a:t>Hiram Edson </a:t>
            </a:r>
            <a:r>
              <a:rPr lang="en-US" dirty="0"/>
              <a:t>dies.</a:t>
            </a:r>
          </a:p>
        </p:txBody>
      </p:sp>
    </p:spTree>
    <p:extLst>
      <p:ext uri="{BB962C8B-B14F-4D97-AF65-F5344CB8AC3E}">
        <p14:creationId xmlns:p14="http://schemas.microsoft.com/office/powerpoint/2010/main" val="218736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1883</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7"/>
            <a:ext cx="5476119" cy="2316438"/>
          </a:xfrm>
        </p:spPr>
        <p:txBody>
          <a:bodyPr>
            <a:normAutofit/>
          </a:bodyPr>
          <a:lstStyle/>
          <a:p>
            <a:r>
              <a:rPr lang="en-US" b="1" i="1" dirty="0"/>
              <a:t>J. N. Andrews </a:t>
            </a:r>
            <a:r>
              <a:rPr lang="en-US" dirty="0"/>
              <a:t>dies (</a:t>
            </a:r>
            <a:r>
              <a:rPr lang="en-US" i="1" dirty="0"/>
              <a:t>Ellen G. White, </a:t>
            </a:r>
            <a:r>
              <a:rPr lang="en-US" dirty="0"/>
              <a:t>Biography Volume 3, page 296.1)</a:t>
            </a:r>
          </a:p>
          <a:p>
            <a:r>
              <a:rPr lang="en-US" b="1" i="1" dirty="0"/>
              <a:t>Stephen Pierce </a:t>
            </a:r>
            <a:r>
              <a:rPr lang="en-US" dirty="0"/>
              <a:t>dies. </a:t>
            </a:r>
          </a:p>
        </p:txBody>
      </p:sp>
    </p:spTree>
    <p:extLst>
      <p:ext uri="{BB962C8B-B14F-4D97-AF65-F5344CB8AC3E}">
        <p14:creationId xmlns:p14="http://schemas.microsoft.com/office/powerpoint/2010/main" val="199504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1883</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8"/>
            <a:ext cx="5476119" cy="2624168"/>
          </a:xfrm>
        </p:spPr>
        <p:txBody>
          <a:bodyPr>
            <a:normAutofit lnSpcReduction="10000"/>
          </a:bodyPr>
          <a:lstStyle/>
          <a:p>
            <a:r>
              <a:rPr lang="en-US" dirty="0"/>
              <a:t>If early Adventists (after 1844) had accepted “the message of the third angel and in the power of the Holy Spirit proclaimed it to the world”, “Christ would have come ere this” “Unbelief, murmuring, and rebellion”, “worldliness, </a:t>
            </a:r>
            <a:r>
              <a:rPr lang="en-US" dirty="0" err="1"/>
              <a:t>unconsecration</a:t>
            </a:r>
            <a:r>
              <a:rPr lang="en-US" dirty="0"/>
              <a:t>, and strife” “have kept us in this world of sin and sorrow so many years” (</a:t>
            </a:r>
            <a:r>
              <a:rPr lang="en-US" i="1" dirty="0"/>
              <a:t>Selected Messages</a:t>
            </a:r>
            <a:r>
              <a:rPr lang="en-US" dirty="0"/>
              <a:t>, Volume 1, pages 68.1 to 69.1; DELAY). This alludes to the neglected landmark.</a:t>
            </a:r>
            <a:br>
              <a:rPr lang="en-US" dirty="0"/>
            </a:br>
            <a:endParaRPr lang="en-US" dirty="0"/>
          </a:p>
        </p:txBody>
      </p:sp>
    </p:spTree>
    <p:extLst>
      <p:ext uri="{BB962C8B-B14F-4D97-AF65-F5344CB8AC3E}">
        <p14:creationId xmlns:p14="http://schemas.microsoft.com/office/powerpoint/2010/main" val="1151062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1886</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6"/>
            <a:ext cx="5476119" cy="3019823"/>
          </a:xfrm>
        </p:spPr>
        <p:txBody>
          <a:bodyPr>
            <a:normAutofit/>
          </a:bodyPr>
          <a:lstStyle/>
          <a:p>
            <a:r>
              <a:rPr lang="en-US" dirty="0"/>
              <a:t>November: Loud Cry beginning: </a:t>
            </a:r>
          </a:p>
          <a:p>
            <a:r>
              <a:rPr lang="en-US" dirty="0"/>
              <a:t>“Said my guide, ‘There is much light yet to shine forth from the law of God and the gospel of righteousness. This message, understood in its true character, and proclaimed in the Spirit, will lighten the earth with its glory. (</a:t>
            </a:r>
            <a:r>
              <a:rPr lang="en-US" i="1" dirty="0"/>
              <a:t>The Ellen G. White 1888 Materials</a:t>
            </a:r>
            <a:r>
              <a:rPr lang="en-US" dirty="0"/>
              <a:t>, page 166.1; hereafter, abbreviated </a:t>
            </a:r>
            <a:r>
              <a:rPr lang="en-US" i="1" dirty="0"/>
              <a:t>EGW1888</a:t>
            </a:r>
            <a:r>
              <a:rPr lang="en-US" dirty="0"/>
              <a:t>).  </a:t>
            </a:r>
          </a:p>
        </p:txBody>
      </p:sp>
    </p:spTree>
    <p:extLst>
      <p:ext uri="{BB962C8B-B14F-4D97-AF65-F5344CB8AC3E}">
        <p14:creationId xmlns:p14="http://schemas.microsoft.com/office/powerpoint/2010/main" val="139458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1887</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6"/>
            <a:ext cx="5476119" cy="2606585"/>
          </a:xfrm>
        </p:spPr>
        <p:txBody>
          <a:bodyPr>
            <a:normAutofit/>
          </a:bodyPr>
          <a:lstStyle/>
          <a:p>
            <a:r>
              <a:rPr lang="en-US" b="1" i="1" dirty="0"/>
              <a:t>John </a:t>
            </a:r>
            <a:r>
              <a:rPr lang="en-US" b="1" i="1" dirty="0" err="1"/>
              <a:t>Byington</a:t>
            </a:r>
            <a:r>
              <a:rPr lang="en-US" b="1" i="1" dirty="0"/>
              <a:t> </a:t>
            </a:r>
            <a:r>
              <a:rPr lang="en-US" dirty="0"/>
              <a:t>dies. </a:t>
            </a:r>
          </a:p>
        </p:txBody>
      </p:sp>
    </p:spTree>
    <p:extLst>
      <p:ext uri="{BB962C8B-B14F-4D97-AF65-F5344CB8AC3E}">
        <p14:creationId xmlns:p14="http://schemas.microsoft.com/office/powerpoint/2010/main" val="102948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1888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7"/>
            <a:ext cx="5476119" cy="3222046"/>
          </a:xfrm>
        </p:spPr>
        <p:txBody>
          <a:bodyPr>
            <a:normAutofit lnSpcReduction="10000"/>
          </a:bodyPr>
          <a:lstStyle/>
          <a:p>
            <a:r>
              <a:rPr lang="en-US" dirty="0"/>
              <a:t>October, November: Minneapolis General Conference. See </a:t>
            </a:r>
            <a:r>
              <a:rPr lang="en-US" i="1" dirty="0"/>
              <a:t>The Ellen G. White 1888 Materials </a:t>
            </a:r>
            <a:r>
              <a:rPr lang="en-US" dirty="0"/>
              <a:t>in the </a:t>
            </a:r>
            <a:r>
              <a:rPr lang="en-US" b="1" i="1" dirty="0"/>
              <a:t>Ellen White </a:t>
            </a:r>
            <a:r>
              <a:rPr lang="en-US" dirty="0"/>
              <a:t>writings, Miscellaneous Collections section (documents from 1887 to 1910). See also </a:t>
            </a:r>
            <a:r>
              <a:rPr lang="en-US" i="1" dirty="0"/>
              <a:t>Manuscripts and Memories of Minneapolis </a:t>
            </a:r>
            <a:r>
              <a:rPr lang="en-US" dirty="0"/>
              <a:t>in the Adventist Pioneer Library, Miscellaneous Titles (Ellen G. White Estate). “Justification by faith and the imputed righteousness of Christ”— the Loud Cry Message joins “the faith of Jesus” with “the commandments of God” (</a:t>
            </a:r>
            <a:r>
              <a:rPr lang="en-US" i="1" dirty="0"/>
              <a:t>EGW1888</a:t>
            </a:r>
            <a:r>
              <a:rPr lang="en-US" dirty="0"/>
              <a:t>, pp. 1136.2; 1073.7; compare page 217.3 “the law and the gospel going hand in hand”). See Revelation 14:12!</a:t>
            </a:r>
          </a:p>
        </p:txBody>
      </p:sp>
    </p:spTree>
    <p:extLst>
      <p:ext uri="{BB962C8B-B14F-4D97-AF65-F5344CB8AC3E}">
        <p14:creationId xmlns:p14="http://schemas.microsoft.com/office/powerpoint/2010/main" val="292846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1888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6"/>
            <a:ext cx="5476119" cy="3248423"/>
          </a:xfrm>
        </p:spPr>
        <p:txBody>
          <a:bodyPr>
            <a:normAutofit/>
          </a:bodyPr>
          <a:lstStyle/>
          <a:p>
            <a:r>
              <a:rPr lang="en-US" dirty="0"/>
              <a:t>E. J. Waggoner</a:t>
            </a:r>
            <a:br>
              <a:rPr lang="en-US" dirty="0"/>
            </a:br>
            <a:r>
              <a:rPr lang="en-US" dirty="0"/>
              <a:t>(1855-1916)</a:t>
            </a:r>
          </a:p>
          <a:p>
            <a:r>
              <a:rPr lang="en-US" dirty="0"/>
              <a:t>Son of J. H. Waggoner, converted 1882 (age 27). Co-editor of </a:t>
            </a:r>
            <a:r>
              <a:rPr lang="en-US" i="1" dirty="0"/>
              <a:t>The Signs of the Times</a:t>
            </a:r>
            <a:r>
              <a:rPr lang="en-US" dirty="0"/>
              <a:t>.</a:t>
            </a:r>
          </a:p>
          <a:p>
            <a:r>
              <a:rPr lang="en-US" dirty="0"/>
              <a:t>Messenger of righteousness of Jesus (</a:t>
            </a:r>
            <a:r>
              <a:rPr lang="en-US" i="1" dirty="0"/>
              <a:t>EGW 1888,</a:t>
            </a:r>
            <a:r>
              <a:rPr lang="en-US" dirty="0"/>
              <a:t> pages 174.3; 211.2; 217.2; 1336.2; 1455.2; 1814.4).</a:t>
            </a:r>
          </a:p>
          <a:p>
            <a:r>
              <a:rPr lang="en-US" dirty="0"/>
              <a:t>Article collection: </a:t>
            </a:r>
            <a:r>
              <a:rPr lang="en-US" i="1" dirty="0"/>
              <a:t>Lesson on Faith</a:t>
            </a:r>
            <a:r>
              <a:rPr lang="en-US" dirty="0"/>
              <a:t> republished</a:t>
            </a:r>
          </a:p>
        </p:txBody>
      </p:sp>
      <p:pic>
        <p:nvPicPr>
          <p:cNvPr id="6" name="Picture 5">
            <a:extLst>
              <a:ext uri="{FF2B5EF4-FFF2-40B4-BE49-F238E27FC236}">
                <a16:creationId xmlns:a16="http://schemas.microsoft.com/office/drawing/2014/main" id="{4185C78C-15FC-9D4F-8095-AF27FF859ED0}"/>
              </a:ext>
            </a:extLst>
          </p:cNvPr>
          <p:cNvPicPr>
            <a:picLocks noChangeAspect="1"/>
          </p:cNvPicPr>
          <p:nvPr/>
        </p:nvPicPr>
        <p:blipFill>
          <a:blip r:embed="rId2"/>
          <a:stretch>
            <a:fillRect/>
          </a:stretch>
        </p:blipFill>
        <p:spPr>
          <a:xfrm>
            <a:off x="2750098" y="1666476"/>
            <a:ext cx="571500" cy="690563"/>
          </a:xfrm>
          <a:prstGeom prst="rect">
            <a:avLst/>
          </a:prstGeom>
        </p:spPr>
      </p:pic>
      <p:pic>
        <p:nvPicPr>
          <p:cNvPr id="5" name="Picture 4">
            <a:extLst>
              <a:ext uri="{FF2B5EF4-FFF2-40B4-BE49-F238E27FC236}">
                <a16:creationId xmlns:a16="http://schemas.microsoft.com/office/drawing/2014/main" id="{86BFA255-5235-7A44-8343-468B1B1B9F03}"/>
              </a:ext>
            </a:extLst>
          </p:cNvPr>
          <p:cNvPicPr>
            <a:picLocks noChangeAspect="1"/>
          </p:cNvPicPr>
          <p:nvPr/>
        </p:nvPicPr>
        <p:blipFill>
          <a:blip r:embed="rId3"/>
          <a:stretch>
            <a:fillRect/>
          </a:stretch>
        </p:blipFill>
        <p:spPr>
          <a:xfrm>
            <a:off x="4998931" y="1666476"/>
            <a:ext cx="1680098" cy="2516258"/>
          </a:xfrm>
          <a:prstGeom prst="rect">
            <a:avLst/>
          </a:prstGeom>
        </p:spPr>
      </p:pic>
    </p:spTree>
    <p:extLst>
      <p:ext uri="{BB962C8B-B14F-4D97-AF65-F5344CB8AC3E}">
        <p14:creationId xmlns:p14="http://schemas.microsoft.com/office/powerpoint/2010/main" val="191314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Preview</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normAutofit/>
          </a:bodyPr>
          <a:lstStyle/>
          <a:p>
            <a:r>
              <a:rPr lang="en-US" dirty="0"/>
              <a:t>In this next section covering the 1850s to the 1880s, we see how God continued to lead and teach as we add 14 more individuals, as well as the beginning of the last 2 messages, and 3 more ministries.</a:t>
            </a:r>
          </a:p>
        </p:txBody>
      </p:sp>
    </p:spTree>
    <p:extLst>
      <p:ext uri="{BB962C8B-B14F-4D97-AF65-F5344CB8AC3E}">
        <p14:creationId xmlns:p14="http://schemas.microsoft.com/office/powerpoint/2010/main" val="49422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1888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6"/>
            <a:ext cx="5476119" cy="3301177"/>
          </a:xfrm>
        </p:spPr>
        <p:txBody>
          <a:bodyPr>
            <a:normAutofit/>
          </a:bodyPr>
          <a:lstStyle/>
          <a:p>
            <a:r>
              <a:rPr lang="en-US" dirty="0"/>
              <a:t>A. T. Jones</a:t>
            </a:r>
            <a:br>
              <a:rPr lang="en-US" dirty="0"/>
            </a:br>
            <a:r>
              <a:rPr lang="en-US" dirty="0"/>
              <a:t>(1850-1923)</a:t>
            </a:r>
          </a:p>
          <a:p>
            <a:r>
              <a:rPr lang="en-US" dirty="0"/>
              <a:t>Converted 1874 (age 22) while in U. S. Army. Co-editor of </a:t>
            </a:r>
            <a:r>
              <a:rPr lang="en-US" i="1" dirty="0"/>
              <a:t>The Signs of the Times</a:t>
            </a:r>
            <a:r>
              <a:rPr lang="en-US" dirty="0"/>
              <a:t>.</a:t>
            </a:r>
          </a:p>
          <a:p>
            <a:r>
              <a:rPr lang="en-US" dirty="0"/>
              <a:t>Messenger of righteousness of Jesus (</a:t>
            </a:r>
            <a:r>
              <a:rPr lang="en-US" i="1" dirty="0"/>
              <a:t>EGW 1888,</a:t>
            </a:r>
            <a:r>
              <a:rPr lang="en-US" dirty="0"/>
              <a:t> pages 287.2; 291.1; 299.1; 1241.2 1336.2; 1455.2; 1814.4).</a:t>
            </a:r>
          </a:p>
          <a:p>
            <a:r>
              <a:rPr lang="en-US" dirty="0"/>
              <a:t>Article collection: </a:t>
            </a:r>
            <a:r>
              <a:rPr lang="en-US" i="1" dirty="0"/>
              <a:t>Lesson on Faith</a:t>
            </a:r>
            <a:r>
              <a:rPr lang="en-US" dirty="0"/>
              <a:t> republished</a:t>
            </a:r>
          </a:p>
          <a:p>
            <a:r>
              <a:rPr lang="en-US" dirty="0"/>
              <a:t>Books: </a:t>
            </a:r>
            <a:r>
              <a:rPr lang="en-US" i="1" dirty="0"/>
              <a:t>Great Empires of Prophecy</a:t>
            </a:r>
            <a:r>
              <a:rPr lang="en-US" dirty="0"/>
              <a:t>, </a:t>
            </a:r>
            <a:r>
              <a:rPr lang="en-US" i="1" dirty="0"/>
              <a:t>Ecclesiastical Empire</a:t>
            </a:r>
            <a:r>
              <a:rPr lang="en-US" dirty="0"/>
              <a:t>, </a:t>
            </a:r>
            <a:r>
              <a:rPr lang="en-US" i="1" dirty="0"/>
              <a:t>The Third Angel’s Message</a:t>
            </a:r>
            <a:r>
              <a:rPr lang="en-US" dirty="0"/>
              <a:t> (1893 General Conference Sermons)</a:t>
            </a:r>
          </a:p>
        </p:txBody>
      </p:sp>
      <p:pic>
        <p:nvPicPr>
          <p:cNvPr id="5" name="Picture 4">
            <a:extLst>
              <a:ext uri="{FF2B5EF4-FFF2-40B4-BE49-F238E27FC236}">
                <a16:creationId xmlns:a16="http://schemas.microsoft.com/office/drawing/2014/main" id="{A2CB087A-6E80-B64E-BCB7-2F621802DE9D}"/>
              </a:ext>
            </a:extLst>
          </p:cNvPr>
          <p:cNvPicPr>
            <a:picLocks noChangeAspect="1"/>
          </p:cNvPicPr>
          <p:nvPr/>
        </p:nvPicPr>
        <p:blipFill>
          <a:blip r:embed="rId2"/>
          <a:stretch>
            <a:fillRect/>
          </a:stretch>
        </p:blipFill>
        <p:spPr>
          <a:xfrm>
            <a:off x="2684048" y="1666476"/>
            <a:ext cx="571500" cy="690563"/>
          </a:xfrm>
          <a:prstGeom prst="rect">
            <a:avLst/>
          </a:prstGeom>
        </p:spPr>
      </p:pic>
      <p:pic>
        <p:nvPicPr>
          <p:cNvPr id="6" name="Picture 5">
            <a:extLst>
              <a:ext uri="{FF2B5EF4-FFF2-40B4-BE49-F238E27FC236}">
                <a16:creationId xmlns:a16="http://schemas.microsoft.com/office/drawing/2014/main" id="{F9131EC4-119E-ED4E-8900-8603989245A1}"/>
              </a:ext>
            </a:extLst>
          </p:cNvPr>
          <p:cNvPicPr>
            <a:picLocks noChangeAspect="1"/>
          </p:cNvPicPr>
          <p:nvPr/>
        </p:nvPicPr>
        <p:blipFill>
          <a:blip r:embed="rId3"/>
          <a:stretch>
            <a:fillRect/>
          </a:stretch>
        </p:blipFill>
        <p:spPr>
          <a:xfrm>
            <a:off x="4998931" y="2318308"/>
            <a:ext cx="1680098" cy="2516258"/>
          </a:xfrm>
          <a:prstGeom prst="rect">
            <a:avLst/>
          </a:prstGeom>
        </p:spPr>
      </p:pic>
      <p:pic>
        <p:nvPicPr>
          <p:cNvPr id="7" name="Picture 6">
            <a:extLst>
              <a:ext uri="{FF2B5EF4-FFF2-40B4-BE49-F238E27FC236}">
                <a16:creationId xmlns:a16="http://schemas.microsoft.com/office/drawing/2014/main" id="{EABBDBB1-BBC2-204A-B069-6A2FEA694961}"/>
              </a:ext>
            </a:extLst>
          </p:cNvPr>
          <p:cNvPicPr>
            <a:picLocks noChangeAspect="1"/>
          </p:cNvPicPr>
          <p:nvPr/>
        </p:nvPicPr>
        <p:blipFill>
          <a:blip r:embed="rId4"/>
          <a:stretch>
            <a:fillRect/>
          </a:stretch>
        </p:blipFill>
        <p:spPr>
          <a:xfrm>
            <a:off x="3470202" y="2314566"/>
            <a:ext cx="2043243" cy="2520000"/>
          </a:xfrm>
          <a:prstGeom prst="rect">
            <a:avLst/>
          </a:prstGeom>
        </p:spPr>
      </p:pic>
      <p:pic>
        <p:nvPicPr>
          <p:cNvPr id="9" name="Picture 8">
            <a:extLst>
              <a:ext uri="{FF2B5EF4-FFF2-40B4-BE49-F238E27FC236}">
                <a16:creationId xmlns:a16="http://schemas.microsoft.com/office/drawing/2014/main" id="{0FAA18EC-CC68-0E4A-B6DF-CD2D7F894272}"/>
              </a:ext>
            </a:extLst>
          </p:cNvPr>
          <p:cNvPicPr>
            <a:picLocks noChangeAspect="1"/>
          </p:cNvPicPr>
          <p:nvPr/>
        </p:nvPicPr>
        <p:blipFill>
          <a:blip r:embed="rId5"/>
          <a:stretch>
            <a:fillRect/>
          </a:stretch>
        </p:blipFill>
        <p:spPr>
          <a:xfrm>
            <a:off x="2221526" y="2314566"/>
            <a:ext cx="2044394" cy="2520000"/>
          </a:xfrm>
          <a:prstGeom prst="rect">
            <a:avLst/>
          </a:prstGeom>
        </p:spPr>
      </p:pic>
      <p:pic>
        <p:nvPicPr>
          <p:cNvPr id="11" name="Picture 10">
            <a:extLst>
              <a:ext uri="{FF2B5EF4-FFF2-40B4-BE49-F238E27FC236}">
                <a16:creationId xmlns:a16="http://schemas.microsoft.com/office/drawing/2014/main" id="{99965042-EBBE-1846-88A5-CECB4A4F65D4}"/>
              </a:ext>
            </a:extLst>
          </p:cNvPr>
          <p:cNvPicPr>
            <a:picLocks noChangeAspect="1"/>
          </p:cNvPicPr>
          <p:nvPr/>
        </p:nvPicPr>
        <p:blipFill>
          <a:blip r:embed="rId6"/>
          <a:stretch>
            <a:fillRect/>
          </a:stretch>
        </p:blipFill>
        <p:spPr>
          <a:xfrm>
            <a:off x="1209232" y="2314566"/>
            <a:ext cx="2046316" cy="2520000"/>
          </a:xfrm>
          <a:prstGeom prst="rect">
            <a:avLst/>
          </a:prstGeom>
        </p:spPr>
      </p:pic>
    </p:spTree>
    <p:extLst>
      <p:ext uri="{BB962C8B-B14F-4D97-AF65-F5344CB8AC3E}">
        <p14:creationId xmlns:p14="http://schemas.microsoft.com/office/powerpoint/2010/main" val="253654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1888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7"/>
            <a:ext cx="5549582" cy="3107745"/>
          </a:xfrm>
        </p:spPr>
        <p:txBody>
          <a:bodyPr>
            <a:normAutofit/>
          </a:bodyPr>
          <a:lstStyle/>
          <a:p>
            <a:r>
              <a:rPr lang="en-US" dirty="0"/>
              <a:t>W. W. Prescott</a:t>
            </a:r>
            <a:br>
              <a:rPr lang="en-US" dirty="0"/>
            </a:br>
            <a:r>
              <a:rPr lang="en-US" dirty="0"/>
              <a:t>(1855-1944)</a:t>
            </a:r>
          </a:p>
          <a:p>
            <a:r>
              <a:rPr lang="en-US" dirty="0"/>
              <a:t>Parents became Sabbath-keeping Adventists in 1858; baptized by J. N. Andrews in 1872. Battle Creek College president, 1885-1894.</a:t>
            </a:r>
          </a:p>
          <a:p>
            <a:r>
              <a:rPr lang="en-US" dirty="0"/>
              <a:t>Messenger of righteousness of Jesus (</a:t>
            </a:r>
            <a:r>
              <a:rPr lang="en-US" i="1" dirty="0"/>
              <a:t>EGW 1888,</a:t>
            </a:r>
            <a:r>
              <a:rPr lang="en-US" dirty="0"/>
              <a:t> pages 850.3; 862.1; 1241.2; 1243.1; 1455.2).</a:t>
            </a:r>
          </a:p>
          <a:p>
            <a:r>
              <a:rPr lang="en-US" dirty="0"/>
              <a:t>Educator, administrator, author (more later)</a:t>
            </a:r>
          </a:p>
        </p:txBody>
      </p:sp>
      <p:pic>
        <p:nvPicPr>
          <p:cNvPr id="6" name="Picture 5">
            <a:extLst>
              <a:ext uri="{FF2B5EF4-FFF2-40B4-BE49-F238E27FC236}">
                <a16:creationId xmlns:a16="http://schemas.microsoft.com/office/drawing/2014/main" id="{A31AE7C9-AED4-654F-81AA-133BCB2E9869}"/>
              </a:ext>
            </a:extLst>
          </p:cNvPr>
          <p:cNvPicPr>
            <a:picLocks noChangeAspect="1"/>
          </p:cNvPicPr>
          <p:nvPr/>
        </p:nvPicPr>
        <p:blipFill>
          <a:blip r:embed="rId2"/>
          <a:stretch>
            <a:fillRect/>
          </a:stretch>
        </p:blipFill>
        <p:spPr>
          <a:xfrm>
            <a:off x="2811001" y="1666477"/>
            <a:ext cx="571500" cy="690563"/>
          </a:xfrm>
          <a:prstGeom prst="rect">
            <a:avLst/>
          </a:prstGeom>
        </p:spPr>
      </p:pic>
    </p:spTree>
    <p:extLst>
      <p:ext uri="{BB962C8B-B14F-4D97-AF65-F5344CB8AC3E}">
        <p14:creationId xmlns:p14="http://schemas.microsoft.com/office/powerpoint/2010/main" val="1636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1888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7"/>
            <a:ext cx="5476119" cy="2887938"/>
          </a:xfrm>
        </p:spPr>
        <p:txBody>
          <a:bodyPr>
            <a:normAutofit/>
          </a:bodyPr>
          <a:lstStyle/>
          <a:p>
            <a:r>
              <a:rPr lang="en-US" dirty="0"/>
              <a:t>Summary statements:</a:t>
            </a:r>
          </a:p>
          <a:p>
            <a:r>
              <a:rPr lang="en-US" dirty="0"/>
              <a:t>1895: elements of the message (“most precious”, “uplifted </a:t>
            </a:r>
            <a:r>
              <a:rPr lang="en-US" dirty="0" err="1"/>
              <a:t>Saviour</a:t>
            </a:r>
            <a:r>
              <a:rPr lang="en-US" dirty="0"/>
              <a:t>”, “the righteousness of Christ”, etc.), and opposition to it (</a:t>
            </a:r>
            <a:r>
              <a:rPr lang="en-US" i="1" dirty="0"/>
              <a:t>EGW 1888</a:t>
            </a:r>
            <a:r>
              <a:rPr lang="en-US" dirty="0"/>
              <a:t>, page 1336-1342)</a:t>
            </a:r>
          </a:p>
          <a:p>
            <a:r>
              <a:rPr lang="en-US" dirty="0"/>
              <a:t>1896: opposition: in a great measure Spirit’s power [Latter Rain] was shut away and prevented, and that light [Loud Cry] was resisted, has been kept away (</a:t>
            </a:r>
            <a:r>
              <a:rPr lang="en-US" i="1" dirty="0"/>
              <a:t>EGW 1888</a:t>
            </a:r>
            <a:r>
              <a:rPr lang="en-US" dirty="0"/>
              <a:t>, page 1575.2; also 1SM 234.6)</a:t>
            </a:r>
          </a:p>
        </p:txBody>
      </p:sp>
    </p:spTree>
    <p:extLst>
      <p:ext uri="{BB962C8B-B14F-4D97-AF65-F5344CB8AC3E}">
        <p14:creationId xmlns:p14="http://schemas.microsoft.com/office/powerpoint/2010/main" val="28608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1888</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93371"/>
            <a:ext cx="5476119" cy="3120677"/>
          </a:xfrm>
        </p:spPr>
        <p:txBody>
          <a:bodyPr>
            <a:normAutofit lnSpcReduction="10000"/>
          </a:bodyPr>
          <a:lstStyle/>
          <a:p>
            <a:r>
              <a:rPr lang="en-US" dirty="0"/>
              <a:t>See “Overview of the Advent Movement in Light of the Final Messages to the World” and “Overview of the Advent Movement Focused on the 1888 Message” under Reference section.</a:t>
            </a:r>
          </a:p>
          <a:p>
            <a:r>
              <a:rPr lang="en-US" dirty="0"/>
              <a:t>December: </a:t>
            </a:r>
            <a:r>
              <a:rPr lang="en-US" b="1" i="1" dirty="0"/>
              <a:t>Jones </a:t>
            </a:r>
            <a:r>
              <a:rPr lang="en-US" dirty="0"/>
              <a:t>testifies against a proposed national Sunday-law bill in a U. S. Senate Committee, one of many attempts to pass such a law during that time period. (See the book </a:t>
            </a:r>
            <a:r>
              <a:rPr lang="en-US" i="1" dirty="0"/>
              <a:t>The National Sunday Law</a:t>
            </a:r>
            <a:r>
              <a:rPr lang="en-US" dirty="0"/>
              <a:t>. Also available in both Portuguese and Spanish.) </a:t>
            </a:r>
          </a:p>
          <a:p>
            <a:r>
              <a:rPr lang="en-US" b="1" i="1" dirty="0"/>
              <a:t>William Farnsworth </a:t>
            </a:r>
            <a:r>
              <a:rPr lang="en-US" dirty="0"/>
              <a:t>dies. </a:t>
            </a:r>
          </a:p>
        </p:txBody>
      </p:sp>
      <p:pic>
        <p:nvPicPr>
          <p:cNvPr id="5" name="Picture 4">
            <a:extLst>
              <a:ext uri="{FF2B5EF4-FFF2-40B4-BE49-F238E27FC236}">
                <a16:creationId xmlns:a16="http://schemas.microsoft.com/office/drawing/2014/main" id="{86EFD369-6C62-4842-B558-3D7337590D84}"/>
              </a:ext>
            </a:extLst>
          </p:cNvPr>
          <p:cNvPicPr>
            <a:picLocks noChangeAspect="1"/>
          </p:cNvPicPr>
          <p:nvPr/>
        </p:nvPicPr>
        <p:blipFill>
          <a:blip r:embed="rId2"/>
          <a:stretch>
            <a:fillRect/>
          </a:stretch>
        </p:blipFill>
        <p:spPr>
          <a:xfrm>
            <a:off x="4997716" y="2294048"/>
            <a:ext cx="1681313" cy="2520000"/>
          </a:xfrm>
          <a:prstGeom prst="rect">
            <a:avLst/>
          </a:prstGeom>
        </p:spPr>
      </p:pic>
    </p:spTree>
    <p:extLst>
      <p:ext uri="{BB962C8B-B14F-4D97-AF65-F5344CB8AC3E}">
        <p14:creationId xmlns:p14="http://schemas.microsoft.com/office/powerpoint/2010/main" val="268944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1889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4865"/>
            <a:ext cx="5407615" cy="3324974"/>
          </a:xfrm>
        </p:spPr>
        <p:txBody>
          <a:bodyPr>
            <a:normAutofit/>
          </a:bodyPr>
          <a:lstStyle/>
          <a:p>
            <a:r>
              <a:rPr lang="en-US" b="1" i="1" dirty="0"/>
              <a:t>J. H. Waggoner </a:t>
            </a:r>
            <a:r>
              <a:rPr lang="en-US" dirty="0"/>
              <a:t>dies. </a:t>
            </a:r>
          </a:p>
          <a:p>
            <a:r>
              <a:rPr lang="en-US" dirty="0"/>
              <a:t>June 2: “Through the righteousness of Christ humanity might partake of the divine nature…. Christ is coming in power and great glory, but His coming is not such a mystery as the things to take place before that event. Man must be a partaker of the divine nature in order to stand in this evil time, when the mysteries of satanic agencies are at work. Only by the divine power united with the human can souls endure through these times of trial.” (Letter 5, 1889, to H. Miller, in </a:t>
            </a:r>
            <a:r>
              <a:rPr lang="en-US" i="1" dirty="0"/>
              <a:t>EGW1888</a:t>
            </a:r>
            <a:r>
              <a:rPr lang="en-US" dirty="0"/>
              <a:t>, page 332.1)</a:t>
            </a:r>
          </a:p>
        </p:txBody>
      </p:sp>
    </p:spTree>
    <p:extLst>
      <p:ext uri="{BB962C8B-B14F-4D97-AF65-F5344CB8AC3E}">
        <p14:creationId xmlns:p14="http://schemas.microsoft.com/office/powerpoint/2010/main" val="65661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Summary of 1850 -1889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4865"/>
            <a:ext cx="5476119" cy="2759219"/>
          </a:xfrm>
        </p:spPr>
        <p:txBody>
          <a:bodyPr>
            <a:normAutofit/>
          </a:bodyPr>
          <a:lstStyle/>
          <a:p>
            <a:r>
              <a:rPr lang="en-US" dirty="0"/>
              <a:t>1850s: Publishing Ministry begins in earnest to draw a growing number in the Third Angel’s Message; the Laodicean Message begins, vital for the messengers, but misused and hindered</a:t>
            </a:r>
          </a:p>
          <a:p>
            <a:r>
              <a:rPr lang="en-US" dirty="0"/>
              <a:t>1860s: Organization and Health ministries begin to bring order and physical healing; efficiency and blessing for all; first indication of DELAY; Jesus still outside the door</a:t>
            </a:r>
          </a:p>
        </p:txBody>
      </p:sp>
    </p:spTree>
    <p:extLst>
      <p:ext uri="{BB962C8B-B14F-4D97-AF65-F5344CB8AC3E}">
        <p14:creationId xmlns:p14="http://schemas.microsoft.com/office/powerpoint/2010/main" val="207994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Summary of 1850 -1889</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66476"/>
            <a:ext cx="5476119" cy="2686067"/>
          </a:xfrm>
        </p:spPr>
        <p:txBody>
          <a:bodyPr>
            <a:normAutofit/>
          </a:bodyPr>
          <a:lstStyle/>
          <a:p>
            <a:r>
              <a:rPr lang="en-US" dirty="0"/>
              <a:t>1870s: Education Ministry begins to meet the needs of a new generation coming to age during the continuing DELAY; Jesus still outside the door</a:t>
            </a:r>
          </a:p>
          <a:p>
            <a:r>
              <a:rPr lang="en-US" dirty="0"/>
              <a:t>1880s: The death of pioneers accelerates; the Loud Cry begins, bringing the neglected Faith of Jesus prominently to the front—He is knocking more loudly, </a:t>
            </a:r>
            <a:r>
              <a:rPr lang="en-US"/>
              <a:t>but is met </a:t>
            </a:r>
            <a:r>
              <a:rPr lang="en-US" dirty="0"/>
              <a:t>with amazing opposition and unbelief, continuing the DELAY</a:t>
            </a:r>
          </a:p>
        </p:txBody>
      </p:sp>
    </p:spTree>
    <p:extLst>
      <p:ext uri="{BB962C8B-B14F-4D97-AF65-F5344CB8AC3E}">
        <p14:creationId xmlns:p14="http://schemas.microsoft.com/office/powerpoint/2010/main" val="427245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Thought question</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lstStyle/>
          <a:p>
            <a:r>
              <a:rPr lang="en-US" dirty="0"/>
              <a:t>Is Jesus still knocking at your heart’s door by your saying “No” to Him in some area of your life?</a:t>
            </a:r>
          </a:p>
        </p:txBody>
      </p:sp>
    </p:spTree>
    <p:extLst>
      <p:ext uri="{BB962C8B-B14F-4D97-AF65-F5344CB8AC3E}">
        <p14:creationId xmlns:p14="http://schemas.microsoft.com/office/powerpoint/2010/main" val="397516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4C77-F0F4-6C49-B474-8EF88C3CDC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2CCF28-3AD1-3F43-8A16-EF2551071D5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8834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Preview</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p:txBody>
          <a:bodyPr>
            <a:normAutofit/>
          </a:bodyPr>
          <a:lstStyle/>
          <a:p>
            <a:r>
              <a:rPr lang="en-US" dirty="0"/>
              <a:t>We will also begin to trace the negative effects of unbelief, one of the worst consequences of the principle of selfishness. (Compare Jesus’ disciples’ unbelief and its results in Matthew 17:20; Matthew 26:56; Mark 16:14.) </a:t>
            </a:r>
          </a:p>
        </p:txBody>
      </p:sp>
    </p:spTree>
    <p:extLst>
      <p:ext uri="{BB962C8B-B14F-4D97-AF65-F5344CB8AC3E}">
        <p14:creationId xmlns:p14="http://schemas.microsoft.com/office/powerpoint/2010/main" val="3805783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1851</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9777"/>
            <a:ext cx="5476119" cy="3068069"/>
          </a:xfrm>
        </p:spPr>
        <p:txBody>
          <a:bodyPr>
            <a:normAutofit/>
          </a:bodyPr>
          <a:lstStyle/>
          <a:p>
            <a:r>
              <a:rPr lang="en-US" dirty="0"/>
              <a:t>J. H. Waggoner</a:t>
            </a:r>
            <a:br>
              <a:rPr lang="en-US" dirty="0"/>
            </a:br>
            <a:r>
              <a:rPr lang="en-US" dirty="0"/>
              <a:t>(1820-1889)</a:t>
            </a:r>
          </a:p>
          <a:p>
            <a:r>
              <a:rPr lang="en-US" dirty="0"/>
              <a:t>Publisher, editor; Baptist</a:t>
            </a:r>
          </a:p>
          <a:p>
            <a:r>
              <a:rPr lang="en-US" dirty="0"/>
              <a:t>Hears and accepts the Third Angel’s Message, and in 1853 is devoting himself to it</a:t>
            </a:r>
          </a:p>
          <a:p>
            <a:r>
              <a:rPr lang="en-US" dirty="0"/>
              <a:t>1866: key statement of support for visions of Ellen White, and work of health reform</a:t>
            </a:r>
          </a:p>
          <a:p>
            <a:r>
              <a:rPr lang="en-US" dirty="0"/>
              <a:t>Editor, author</a:t>
            </a:r>
          </a:p>
        </p:txBody>
      </p:sp>
      <p:pic>
        <p:nvPicPr>
          <p:cNvPr id="5" name="Picture 4">
            <a:extLst>
              <a:ext uri="{FF2B5EF4-FFF2-40B4-BE49-F238E27FC236}">
                <a16:creationId xmlns:a16="http://schemas.microsoft.com/office/drawing/2014/main" id="{1B93F3FF-AF3F-DE4B-8D90-E5F521EE8B10}"/>
              </a:ext>
            </a:extLst>
          </p:cNvPr>
          <p:cNvPicPr>
            <a:picLocks noChangeAspect="1"/>
          </p:cNvPicPr>
          <p:nvPr/>
        </p:nvPicPr>
        <p:blipFill>
          <a:blip r:embed="rId2"/>
          <a:stretch>
            <a:fillRect/>
          </a:stretch>
        </p:blipFill>
        <p:spPr>
          <a:xfrm>
            <a:off x="2814760" y="1679778"/>
            <a:ext cx="571500" cy="690563"/>
          </a:xfrm>
          <a:prstGeom prst="rect">
            <a:avLst/>
          </a:prstGeom>
        </p:spPr>
      </p:pic>
    </p:spTree>
    <p:extLst>
      <p:ext uri="{BB962C8B-B14F-4D97-AF65-F5344CB8AC3E}">
        <p14:creationId xmlns:p14="http://schemas.microsoft.com/office/powerpoint/2010/main" val="374084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1851</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09" y="1679778"/>
            <a:ext cx="6252967" cy="3252707"/>
          </a:xfrm>
        </p:spPr>
        <p:txBody>
          <a:bodyPr>
            <a:normAutofit/>
          </a:bodyPr>
          <a:lstStyle/>
          <a:p>
            <a:r>
              <a:rPr lang="en-US" dirty="0"/>
              <a:t>R. F. Cottrell</a:t>
            </a:r>
            <a:br>
              <a:rPr lang="en-US" dirty="0"/>
            </a:br>
            <a:r>
              <a:rPr lang="en-US" dirty="0"/>
              <a:t>(1814-1892)</a:t>
            </a:r>
          </a:p>
          <a:p>
            <a:r>
              <a:rPr lang="en-US" dirty="0"/>
              <a:t>Teacher; Seventh Day Baptist</a:t>
            </a:r>
          </a:p>
          <a:p>
            <a:r>
              <a:rPr lang="en-US" dirty="0"/>
              <a:t>Believed the Second Coming but not the judgment hour message because the Millerites were not observing the Sabbath</a:t>
            </a:r>
          </a:p>
          <a:p>
            <a:r>
              <a:rPr lang="en-US" dirty="0"/>
              <a:t>Accepts Third Angel’s Message, publishes poem on the Sabbath, “It’s Jewish”</a:t>
            </a:r>
          </a:p>
          <a:p>
            <a:r>
              <a:rPr lang="en-US" dirty="0"/>
              <a:t>Writer, preacher, administrator; at first opposed organizing into a church</a:t>
            </a:r>
          </a:p>
        </p:txBody>
      </p:sp>
      <p:pic>
        <p:nvPicPr>
          <p:cNvPr id="6" name="Picture 5">
            <a:extLst>
              <a:ext uri="{FF2B5EF4-FFF2-40B4-BE49-F238E27FC236}">
                <a16:creationId xmlns:a16="http://schemas.microsoft.com/office/drawing/2014/main" id="{4CDC7645-1E82-404E-858B-ED763797D1FA}"/>
              </a:ext>
            </a:extLst>
          </p:cNvPr>
          <p:cNvPicPr>
            <a:picLocks noChangeAspect="1"/>
          </p:cNvPicPr>
          <p:nvPr/>
        </p:nvPicPr>
        <p:blipFill>
          <a:blip r:embed="rId2"/>
          <a:stretch>
            <a:fillRect/>
          </a:stretch>
        </p:blipFill>
        <p:spPr>
          <a:xfrm>
            <a:off x="2655156" y="1679778"/>
            <a:ext cx="571500" cy="690563"/>
          </a:xfrm>
          <a:prstGeom prst="rect">
            <a:avLst/>
          </a:prstGeom>
        </p:spPr>
      </p:pic>
    </p:spTree>
    <p:extLst>
      <p:ext uri="{BB962C8B-B14F-4D97-AF65-F5344CB8AC3E}">
        <p14:creationId xmlns:p14="http://schemas.microsoft.com/office/powerpoint/2010/main" val="32802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1852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9778"/>
            <a:ext cx="5476119" cy="3270291"/>
          </a:xfrm>
        </p:spPr>
        <p:txBody>
          <a:bodyPr>
            <a:normAutofit/>
          </a:bodyPr>
          <a:lstStyle/>
          <a:p>
            <a:r>
              <a:rPr lang="en-US" dirty="0"/>
              <a:t>Stephen Pierce</a:t>
            </a:r>
            <a:br>
              <a:rPr lang="en-US" dirty="0"/>
            </a:br>
            <a:r>
              <a:rPr lang="en-US" dirty="0"/>
              <a:t>(1804-1883)</a:t>
            </a:r>
          </a:p>
          <a:p>
            <a:r>
              <a:rPr lang="en-US" dirty="0"/>
              <a:t>Baptist</a:t>
            </a:r>
          </a:p>
          <a:p>
            <a:r>
              <a:rPr lang="en-US" dirty="0"/>
              <a:t>Participated in the Bible conferences 1848+ on landmarks</a:t>
            </a:r>
          </a:p>
          <a:p>
            <a:r>
              <a:rPr lang="en-US" dirty="0"/>
              <a:t>Accepts Third Angel’s Message</a:t>
            </a:r>
          </a:p>
          <a:p>
            <a:r>
              <a:rPr lang="en-US" dirty="0"/>
              <a:t>Editor, administrator</a:t>
            </a:r>
          </a:p>
          <a:p>
            <a:r>
              <a:rPr lang="en-US" dirty="0"/>
              <a:t>Processing “the law in Galatians” (wrote on it) and “the faith of Jesus” (asked Ellen White)</a:t>
            </a:r>
          </a:p>
        </p:txBody>
      </p:sp>
      <p:pic>
        <p:nvPicPr>
          <p:cNvPr id="5" name="Picture 4">
            <a:extLst>
              <a:ext uri="{FF2B5EF4-FFF2-40B4-BE49-F238E27FC236}">
                <a16:creationId xmlns:a16="http://schemas.microsoft.com/office/drawing/2014/main" id="{304282CF-3D91-3640-A3A5-2954FC5D937D}"/>
              </a:ext>
            </a:extLst>
          </p:cNvPr>
          <p:cNvPicPr>
            <a:picLocks noChangeAspect="1"/>
          </p:cNvPicPr>
          <p:nvPr/>
        </p:nvPicPr>
        <p:blipFill>
          <a:blip r:embed="rId2"/>
          <a:stretch>
            <a:fillRect/>
          </a:stretch>
        </p:blipFill>
        <p:spPr>
          <a:xfrm>
            <a:off x="2884243" y="1679778"/>
            <a:ext cx="571500" cy="690563"/>
          </a:xfrm>
          <a:prstGeom prst="rect">
            <a:avLst/>
          </a:prstGeom>
        </p:spPr>
      </p:pic>
    </p:spTree>
    <p:extLst>
      <p:ext uri="{BB962C8B-B14F-4D97-AF65-F5344CB8AC3E}">
        <p14:creationId xmlns:p14="http://schemas.microsoft.com/office/powerpoint/2010/main" val="264907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6EE3-9864-B046-9BE0-0B45614E9B79}"/>
              </a:ext>
            </a:extLst>
          </p:cNvPr>
          <p:cNvSpPr>
            <a:spLocks noGrp="1"/>
          </p:cNvSpPr>
          <p:nvPr>
            <p:ph type="title"/>
          </p:nvPr>
        </p:nvSpPr>
        <p:spPr/>
        <p:txBody>
          <a:bodyPr/>
          <a:lstStyle/>
          <a:p>
            <a:r>
              <a:rPr lang="en-US" dirty="0"/>
              <a:t>1852</a:t>
            </a:r>
          </a:p>
        </p:txBody>
      </p:sp>
      <p:sp>
        <p:nvSpPr>
          <p:cNvPr id="3" name="Content Placeholder 2">
            <a:extLst>
              <a:ext uri="{FF2B5EF4-FFF2-40B4-BE49-F238E27FC236}">
                <a16:creationId xmlns:a16="http://schemas.microsoft.com/office/drawing/2014/main" id="{4473FBCC-7D3C-7B44-832C-1A2DF5FD8663}"/>
              </a:ext>
            </a:extLst>
          </p:cNvPr>
          <p:cNvSpPr>
            <a:spLocks noGrp="1"/>
          </p:cNvSpPr>
          <p:nvPr>
            <p:ph idx="1"/>
          </p:nvPr>
        </p:nvSpPr>
        <p:spPr>
          <a:xfrm>
            <a:off x="1202910" y="1678656"/>
            <a:ext cx="5476119" cy="3248422"/>
          </a:xfrm>
        </p:spPr>
        <p:txBody>
          <a:bodyPr>
            <a:normAutofit/>
          </a:bodyPr>
          <a:lstStyle/>
          <a:p>
            <a:r>
              <a:rPr lang="en-US" dirty="0"/>
              <a:t>Uriah Smith</a:t>
            </a:r>
            <a:br>
              <a:rPr lang="en-US" dirty="0"/>
            </a:br>
            <a:r>
              <a:rPr lang="en-US" dirty="0"/>
              <a:t>(1832-1903)</a:t>
            </a:r>
          </a:p>
          <a:p>
            <a:r>
              <a:rPr lang="en-US" dirty="0"/>
              <a:t>Mother an Advent believer; he had interest in it as child, but not as teenager</a:t>
            </a:r>
          </a:p>
          <a:p>
            <a:r>
              <a:rPr lang="en-US" dirty="0"/>
              <a:t>Attends Bible Conference, hears Third Angel’s Message, studies, accepts it; 1853: joins the Review staff</a:t>
            </a:r>
          </a:p>
          <a:p>
            <a:r>
              <a:rPr lang="en-US" dirty="0"/>
              <a:t>Editor, author, poet, engraver, inventor, administrator</a:t>
            </a:r>
          </a:p>
          <a:p>
            <a:r>
              <a:rPr lang="en-US" dirty="0"/>
              <a:t>Book: </a:t>
            </a:r>
            <a:r>
              <a:rPr lang="en-US" i="1" dirty="0"/>
              <a:t>Daniel and the Revelation</a:t>
            </a:r>
            <a:endParaRPr lang="en-US" dirty="0"/>
          </a:p>
        </p:txBody>
      </p:sp>
      <p:pic>
        <p:nvPicPr>
          <p:cNvPr id="6" name="Picture 5">
            <a:extLst>
              <a:ext uri="{FF2B5EF4-FFF2-40B4-BE49-F238E27FC236}">
                <a16:creationId xmlns:a16="http://schemas.microsoft.com/office/drawing/2014/main" id="{DF3124CB-E151-A448-814C-486F40D36EAC}"/>
              </a:ext>
            </a:extLst>
          </p:cNvPr>
          <p:cNvPicPr>
            <a:picLocks noChangeAspect="1"/>
          </p:cNvPicPr>
          <p:nvPr/>
        </p:nvPicPr>
        <p:blipFill>
          <a:blip r:embed="rId2"/>
          <a:stretch>
            <a:fillRect/>
          </a:stretch>
        </p:blipFill>
        <p:spPr>
          <a:xfrm>
            <a:off x="2656010" y="1701647"/>
            <a:ext cx="571500" cy="690563"/>
          </a:xfrm>
          <a:prstGeom prst="rect">
            <a:avLst/>
          </a:prstGeom>
        </p:spPr>
      </p:pic>
      <p:pic>
        <p:nvPicPr>
          <p:cNvPr id="5" name="Picture 4">
            <a:extLst>
              <a:ext uri="{FF2B5EF4-FFF2-40B4-BE49-F238E27FC236}">
                <a16:creationId xmlns:a16="http://schemas.microsoft.com/office/drawing/2014/main" id="{C0FAB7C9-54AE-0F42-AE2F-6AEF0B6E9EA9}"/>
              </a:ext>
            </a:extLst>
          </p:cNvPr>
          <p:cNvPicPr>
            <a:picLocks noChangeAspect="1"/>
          </p:cNvPicPr>
          <p:nvPr/>
        </p:nvPicPr>
        <p:blipFill>
          <a:blip r:embed="rId3"/>
          <a:stretch>
            <a:fillRect/>
          </a:stretch>
        </p:blipFill>
        <p:spPr>
          <a:xfrm>
            <a:off x="4680610" y="2034075"/>
            <a:ext cx="2044394" cy="2520000"/>
          </a:xfrm>
          <a:prstGeom prst="rect">
            <a:avLst/>
          </a:prstGeom>
        </p:spPr>
      </p:pic>
    </p:spTree>
    <p:extLst>
      <p:ext uri="{BB962C8B-B14F-4D97-AF65-F5344CB8AC3E}">
        <p14:creationId xmlns:p14="http://schemas.microsoft.com/office/powerpoint/2010/main" val="389373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3704</TotalTime>
  <Words>2085</Words>
  <Application>Microsoft Macintosh PowerPoint</Application>
  <PresentationFormat>Custom</PresentationFormat>
  <Paragraphs>174</Paragraphs>
  <Slides>48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Gill Sans MT</vt:lpstr>
      <vt:lpstr>Gallery</vt:lpstr>
      <vt:lpstr>Righteousness outside the door: early opportunities lost</vt:lpstr>
      <vt:lpstr>Review</vt:lpstr>
      <vt:lpstr>Review</vt:lpstr>
      <vt:lpstr>Preview</vt:lpstr>
      <vt:lpstr>Preview</vt:lpstr>
      <vt:lpstr>1851</vt:lpstr>
      <vt:lpstr>1851</vt:lpstr>
      <vt:lpstr>1852</vt:lpstr>
      <vt:lpstr>1852</vt:lpstr>
      <vt:lpstr>1852</vt:lpstr>
      <vt:lpstr>1852</vt:lpstr>
      <vt:lpstr>1852</vt:lpstr>
      <vt:lpstr>1852</vt:lpstr>
      <vt:lpstr>Laodicean message</vt:lpstr>
      <vt:lpstr>Laodicean message</vt:lpstr>
      <vt:lpstr>Laodicean message</vt:lpstr>
      <vt:lpstr>Laodicean message</vt:lpstr>
      <vt:lpstr>1853</vt:lpstr>
      <vt:lpstr>1853</vt:lpstr>
      <vt:lpstr>1856</vt:lpstr>
      <vt:lpstr>1858</vt:lpstr>
      <vt:lpstr>1860</vt:lpstr>
      <vt:lpstr>1861</vt:lpstr>
      <vt:lpstr>1863</vt:lpstr>
      <vt:lpstr>1866</vt:lpstr>
      <vt:lpstr>1867</vt:lpstr>
      <vt:lpstr>1868</vt:lpstr>
      <vt:lpstr>1872</vt:lpstr>
      <vt:lpstr>1874</vt:lpstr>
      <vt:lpstr>1876</vt:lpstr>
      <vt:lpstr>1878</vt:lpstr>
      <vt:lpstr>1881</vt:lpstr>
      <vt:lpstr>1882</vt:lpstr>
      <vt:lpstr>1883</vt:lpstr>
      <vt:lpstr>1883</vt:lpstr>
      <vt:lpstr>1886</vt:lpstr>
      <vt:lpstr>1887</vt:lpstr>
      <vt:lpstr>1888</vt:lpstr>
      <vt:lpstr>1888</vt:lpstr>
      <vt:lpstr>1888</vt:lpstr>
      <vt:lpstr>1888</vt:lpstr>
      <vt:lpstr>1888</vt:lpstr>
      <vt:lpstr>1888</vt:lpstr>
      <vt:lpstr>1889</vt:lpstr>
      <vt:lpstr>Summary of 1850 -1889</vt:lpstr>
      <vt:lpstr>Summary of 1850 -1889</vt:lpstr>
      <vt:lpstr>Thought question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Bischoff</dc:creator>
  <cp:lastModifiedBy>Fred Bischoff</cp:lastModifiedBy>
  <cp:revision>36</cp:revision>
  <dcterms:created xsi:type="dcterms:W3CDTF">2018-05-14T23:59:50Z</dcterms:created>
  <dcterms:modified xsi:type="dcterms:W3CDTF">2018-05-19T14:39:31Z</dcterms:modified>
</cp:coreProperties>
</file>