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sldIdLst>
    <p:sldId id="477" r:id="rId2"/>
    <p:sldId id="481" r:id="rId3"/>
    <p:sldId id="483" r:id="rId4"/>
    <p:sldId id="482" r:id="rId5"/>
    <p:sldId id="548" r:id="rId6"/>
    <p:sldId id="484" r:id="rId7"/>
    <p:sldId id="485" r:id="rId8"/>
    <p:sldId id="549" r:id="rId9"/>
    <p:sldId id="486" r:id="rId10"/>
    <p:sldId id="550" r:id="rId11"/>
    <p:sldId id="487" r:id="rId12"/>
    <p:sldId id="488" r:id="rId13"/>
    <p:sldId id="489" r:id="rId14"/>
    <p:sldId id="552" r:id="rId15"/>
    <p:sldId id="490" r:id="rId16"/>
    <p:sldId id="491" r:id="rId17"/>
    <p:sldId id="492" r:id="rId18"/>
    <p:sldId id="493" r:id="rId19"/>
    <p:sldId id="547" r:id="rId20"/>
    <p:sldId id="494" r:id="rId21"/>
    <p:sldId id="495" r:id="rId22"/>
    <p:sldId id="496" r:id="rId23"/>
    <p:sldId id="497" r:id="rId24"/>
    <p:sldId id="498" r:id="rId25"/>
    <p:sldId id="499" r:id="rId26"/>
    <p:sldId id="553" r:id="rId27"/>
    <p:sldId id="500" r:id="rId28"/>
    <p:sldId id="501" r:id="rId29"/>
    <p:sldId id="502" r:id="rId30"/>
    <p:sldId id="503" r:id="rId31"/>
    <p:sldId id="504" r:id="rId32"/>
    <p:sldId id="505" r:id="rId33"/>
    <p:sldId id="554" r:id="rId34"/>
    <p:sldId id="506" r:id="rId35"/>
    <p:sldId id="4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478"/>
    <p:restoredTop sz="94613"/>
  </p:normalViewPr>
  <p:slideViewPr>
    <p:cSldViewPr snapToGrid="0" snapToObjects="1">
      <p:cViewPr varScale="1">
        <p:scale>
          <a:sx n="92" d="100"/>
          <a:sy n="92" d="100"/>
        </p:scale>
        <p:origin x="192" y="9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DF8E6-8EDE-C048-A6F1-2A15066595CE}" type="datetimeFigureOut">
              <a:rPr lang="en-US" smtClean="0"/>
              <a:t>5/18/18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528DB-A77F-F04B-BE93-377EB630E423}" type="slidenum">
              <a:rPr lang="en-US" smtClean="0"/>
              <a:t>‹#›</a:t>
            </a:fld>
            <a:endParaRPr lang="en-US"/>
          </a:p>
        </p:txBody>
      </p:sp>
    </p:spTree>
    <p:extLst>
      <p:ext uri="{BB962C8B-B14F-4D97-AF65-F5344CB8AC3E}">
        <p14:creationId xmlns:p14="http://schemas.microsoft.com/office/powerpoint/2010/main" val="325256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60A84-5AA3-C546-85B6-727AFE6F8FC0}" type="slidenum">
              <a:rPr lang="en-US" smtClean="0"/>
              <a:t>1</a:t>
            </a:fld>
            <a:endParaRPr lang="en-US"/>
          </a:p>
        </p:txBody>
      </p:sp>
    </p:spTree>
    <p:extLst>
      <p:ext uri="{BB962C8B-B14F-4D97-AF65-F5344CB8AC3E}">
        <p14:creationId xmlns:p14="http://schemas.microsoft.com/office/powerpoint/2010/main" val="99906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B27F4F-9EA7-3947-B9E6-24B355D10493}" type="datetimeFigureOut">
              <a:rPr lang="en-US" smtClean="0"/>
              <a:t>5/18/18</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D05C6775-19B3-404C-9EF7-27C77C0F7EB0}"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102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27F4F-9EA7-3947-B9E6-24B355D104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6775-19B3-404C-9EF7-27C77C0F7EB0}" type="slidenum">
              <a:rPr lang="en-US" smtClean="0"/>
              <a:t>‹#›</a:t>
            </a:fld>
            <a:endParaRPr lang="en-US"/>
          </a:p>
        </p:txBody>
      </p:sp>
    </p:spTree>
    <p:extLst>
      <p:ext uri="{BB962C8B-B14F-4D97-AF65-F5344CB8AC3E}">
        <p14:creationId xmlns:p14="http://schemas.microsoft.com/office/powerpoint/2010/main" val="357329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27F4F-9EA7-3947-B9E6-24B355D104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6775-19B3-404C-9EF7-27C77C0F7EB0}"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33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27F4F-9EA7-3947-B9E6-24B355D104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6775-19B3-404C-9EF7-27C77C0F7EB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B27F4F-9EA7-3947-B9E6-24B355D104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C6775-19B3-404C-9EF7-27C77C0F7EB0}"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948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27F4F-9EA7-3947-B9E6-24B355D10493}"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6775-19B3-404C-9EF7-27C77C0F7EB0}"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9719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B27F4F-9EA7-3947-B9E6-24B355D10493}"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C6775-19B3-404C-9EF7-27C77C0F7EB0}" type="slidenum">
              <a:rPr lang="en-US" smtClean="0"/>
              <a:t>‹#›</a:t>
            </a:fld>
            <a:endParaRPr lang="en-US"/>
          </a:p>
        </p:txBody>
      </p:sp>
    </p:spTree>
    <p:extLst>
      <p:ext uri="{BB962C8B-B14F-4D97-AF65-F5344CB8AC3E}">
        <p14:creationId xmlns:p14="http://schemas.microsoft.com/office/powerpoint/2010/main" val="5481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B27F4F-9EA7-3947-B9E6-24B355D10493}" type="datetimeFigureOut">
              <a:rPr lang="en-US" smtClean="0"/>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C6775-19B3-404C-9EF7-27C77C0F7EB0}" type="slidenum">
              <a:rPr lang="en-US" smtClean="0"/>
              <a:t>‹#›</a:t>
            </a:fld>
            <a:endParaRPr lang="en-US"/>
          </a:p>
        </p:txBody>
      </p:sp>
    </p:spTree>
    <p:extLst>
      <p:ext uri="{BB962C8B-B14F-4D97-AF65-F5344CB8AC3E}">
        <p14:creationId xmlns:p14="http://schemas.microsoft.com/office/powerpoint/2010/main" val="121179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7F4F-9EA7-3947-B9E6-24B355D10493}" type="datetimeFigureOut">
              <a:rPr lang="en-US" smtClean="0"/>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C6775-19B3-404C-9EF7-27C77C0F7EB0}" type="slidenum">
              <a:rPr lang="en-US" smtClean="0"/>
              <a:t>‹#›</a:t>
            </a:fld>
            <a:endParaRPr lang="en-US"/>
          </a:p>
        </p:txBody>
      </p:sp>
    </p:spTree>
    <p:extLst>
      <p:ext uri="{BB962C8B-B14F-4D97-AF65-F5344CB8AC3E}">
        <p14:creationId xmlns:p14="http://schemas.microsoft.com/office/powerpoint/2010/main" val="108628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B27F4F-9EA7-3947-B9E6-24B355D10493}"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C6775-19B3-404C-9EF7-27C77C0F7EB0}"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18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9B27F4F-9EA7-3947-B9E6-24B355D10493}" type="datetimeFigureOut">
              <a:rPr lang="en-US" smtClean="0"/>
              <a:t>5/18/18</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D05C6775-19B3-404C-9EF7-27C77C0F7EB0}"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982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9B27F4F-9EA7-3947-B9E6-24B355D10493}" type="datetimeFigureOut">
              <a:rPr lang="en-US" smtClean="0"/>
              <a:t>5/18/18</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05C6775-19B3-404C-9EF7-27C77C0F7EB0}" type="slidenum">
              <a:rPr lang="en-US" smtClean="0"/>
              <a:t>‹#›</a:t>
            </a:fld>
            <a:endParaRPr lang="en-US"/>
          </a:p>
        </p:txBody>
      </p:sp>
    </p:spTree>
    <p:extLst>
      <p:ext uri="{BB962C8B-B14F-4D97-AF65-F5344CB8AC3E}">
        <p14:creationId xmlns:p14="http://schemas.microsoft.com/office/powerpoint/2010/main" val="718866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dbischoff.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plib.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A5CD0C7-6B84-E341-84A3-54C3D7B57315}"/>
              </a:ext>
            </a:extLst>
          </p:cNvPr>
          <p:cNvSpPr>
            <a:spLocks noGrp="1"/>
          </p:cNvSpPr>
          <p:nvPr>
            <p:ph type="ctrTitle"/>
          </p:nvPr>
        </p:nvSpPr>
        <p:spPr>
          <a:xfrm>
            <a:off x="330730" y="1458974"/>
            <a:ext cx="8671030" cy="1906073"/>
          </a:xfrm>
        </p:spPr>
        <p:txBody>
          <a:bodyPr anchor="ctr" anchorCtr="0">
            <a:normAutofit/>
          </a:bodyPr>
          <a:lstStyle/>
          <a:p>
            <a:pPr marL="7144" indent="-7144"/>
            <a:r>
              <a:rPr lang="en-US" sz="3600" dirty="0"/>
              <a:t>Righteousness intensely practical: facing the best and the worst</a:t>
            </a:r>
          </a:p>
        </p:txBody>
      </p:sp>
      <p:sp>
        <p:nvSpPr>
          <p:cNvPr id="12" name="Subtitle 2">
            <a:extLst>
              <a:ext uri="{FF2B5EF4-FFF2-40B4-BE49-F238E27FC236}">
                <a16:creationId xmlns:a16="http://schemas.microsoft.com/office/drawing/2014/main" id="{6666E9CC-25CB-704C-BD8B-8C280B530C1D}"/>
              </a:ext>
            </a:extLst>
          </p:cNvPr>
          <p:cNvSpPr>
            <a:spLocks noGrp="1"/>
          </p:cNvSpPr>
          <p:nvPr>
            <p:ph type="subTitle" idx="1"/>
          </p:nvPr>
        </p:nvSpPr>
        <p:spPr>
          <a:xfrm>
            <a:off x="2349063" y="3631777"/>
            <a:ext cx="7069310" cy="733216"/>
          </a:xfrm>
        </p:spPr>
        <p:txBody>
          <a:bodyPr>
            <a:normAutofit fontScale="77500" lnSpcReduction="20000"/>
          </a:bodyPr>
          <a:lstStyle/>
          <a:p>
            <a:r>
              <a:rPr lang="en-US" dirty="0"/>
              <a:t>Fred bischoff</a:t>
            </a:r>
          </a:p>
          <a:p>
            <a:r>
              <a:rPr lang="en-US" dirty="0">
                <a:hlinkClick r:id="rId3"/>
              </a:rPr>
              <a:t>www.Fredbischoff.com</a:t>
            </a:r>
            <a:r>
              <a:rPr lang="en-US" dirty="0"/>
              <a:t> • </a:t>
            </a:r>
            <a:r>
              <a:rPr lang="en-US" dirty="0">
                <a:hlinkClick r:id="rId4"/>
              </a:rPr>
              <a:t>www.aplib.org</a:t>
            </a:r>
            <a:endParaRPr lang="en-US" dirty="0"/>
          </a:p>
        </p:txBody>
      </p:sp>
      <p:sp>
        <p:nvSpPr>
          <p:cNvPr id="13" name="Rectangle 12">
            <a:extLst>
              <a:ext uri="{FF2B5EF4-FFF2-40B4-BE49-F238E27FC236}">
                <a16:creationId xmlns:a16="http://schemas.microsoft.com/office/drawing/2014/main" id="{3279F456-D0FF-664C-8FA0-FF6B5583B7F9}"/>
              </a:ext>
            </a:extLst>
          </p:cNvPr>
          <p:cNvSpPr/>
          <p:nvPr/>
        </p:nvSpPr>
        <p:spPr>
          <a:xfrm>
            <a:off x="1767954" y="3039239"/>
            <a:ext cx="3547125" cy="369332"/>
          </a:xfrm>
          <a:prstGeom prst="rect">
            <a:avLst/>
          </a:prstGeom>
        </p:spPr>
        <p:txBody>
          <a:bodyPr wrap="none">
            <a:spAutoFit/>
          </a:bodyPr>
          <a:lstStyle/>
          <a:p>
            <a:r>
              <a:rPr lang="en-US" cap="all" dirty="0"/>
              <a:t>Christ Our Righteousness: 4</a:t>
            </a:r>
          </a:p>
        </p:txBody>
      </p:sp>
    </p:spTree>
    <p:extLst>
      <p:ext uri="{BB962C8B-B14F-4D97-AF65-F5344CB8AC3E}">
        <p14:creationId xmlns:p14="http://schemas.microsoft.com/office/powerpoint/2010/main" val="134865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910800" cy="3862597"/>
          </a:xfrm>
        </p:spPr>
        <p:txBody>
          <a:bodyPr>
            <a:normAutofit/>
          </a:bodyPr>
          <a:lstStyle/>
          <a:p>
            <a:r>
              <a:rPr lang="en-US" dirty="0"/>
              <a:t>November 23: “…There are many who expect to go into the marriage supper of the Lamb with their old citizen's garments, in the place of putting on the robe of Christ's righteousness, a free gift made to all….” Truth “the past few years, is immense in its importance, reaching into heaven and compassing eternity”; Satan “made every effort to cover up, to confuse minds, to make of none effect the precious, glorious truths….” (Lt. 22, 1892; </a:t>
            </a:r>
            <a:r>
              <a:rPr lang="en-US" i="1" dirty="0"/>
              <a:t>Pamphlet</a:t>
            </a:r>
            <a:r>
              <a:rPr lang="en-US" dirty="0"/>
              <a:t>, Number 2 [</a:t>
            </a:r>
            <a:r>
              <a:rPr lang="en-US" i="1" dirty="0"/>
              <a:t>PH002</a:t>
            </a:r>
            <a:r>
              <a:rPr lang="en-US" dirty="0"/>
              <a:t>], pages 24.1, 25.2; read entire letter, pages 23-28; DELAY) </a:t>
            </a:r>
          </a:p>
        </p:txBody>
      </p:sp>
    </p:spTree>
    <p:extLst>
      <p:ext uri="{BB962C8B-B14F-4D97-AF65-F5344CB8AC3E}">
        <p14:creationId xmlns:p14="http://schemas.microsoft.com/office/powerpoint/2010/main" val="154168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8"/>
            <a:ext cx="6571343" cy="3819102"/>
          </a:xfrm>
        </p:spPr>
        <p:txBody>
          <a:bodyPr>
            <a:normAutofit/>
          </a:bodyPr>
          <a:lstStyle/>
          <a:p>
            <a:r>
              <a:rPr lang="en-US" dirty="0"/>
              <a:t>December 19: In a letter reviewing the history of how Sabbath-keeping Adventists were led to adopt church order (O</a:t>
            </a:r>
            <a:r>
              <a:rPr lang="en-US" i="1" dirty="0"/>
              <a:t>rganization</a:t>
            </a:r>
            <a:r>
              <a:rPr lang="en-US" dirty="0"/>
              <a:t>), and its importance, the words were first penned, "We have nothing to fear for the future, except as we shall forget the way the Lord has led us, and his teaching in our past history." (</a:t>
            </a:r>
            <a:r>
              <a:rPr lang="en-US" i="1" dirty="0"/>
              <a:t>General Conference Daily Bulletin</a:t>
            </a:r>
            <a:r>
              <a:rPr lang="en-US" dirty="0"/>
              <a:t>, January 29, 1893 paragraph 5, in "We Had a Hard Struggle”. See syllabus for more study.)</a:t>
            </a:r>
          </a:p>
        </p:txBody>
      </p:sp>
    </p:spTree>
    <p:extLst>
      <p:ext uri="{BB962C8B-B14F-4D97-AF65-F5344CB8AC3E}">
        <p14:creationId xmlns:p14="http://schemas.microsoft.com/office/powerpoint/2010/main" val="57402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2936376"/>
          </a:xfrm>
        </p:spPr>
        <p:txBody>
          <a:bodyPr>
            <a:normAutofit/>
          </a:bodyPr>
          <a:lstStyle/>
          <a:p>
            <a:r>
              <a:rPr lang="en-US" b="1" i="1" dirty="0"/>
              <a:t>R. F. Cottrell </a:t>
            </a:r>
            <a:r>
              <a:rPr lang="en-US" dirty="0"/>
              <a:t>dies.</a:t>
            </a:r>
          </a:p>
          <a:p>
            <a:r>
              <a:rPr lang="en-US" i="1" dirty="0"/>
              <a:t>The Rise and Progress of Seventh-day Adventists </a:t>
            </a:r>
            <a:r>
              <a:rPr lang="en-US" dirty="0"/>
              <a:t>by </a:t>
            </a:r>
            <a:r>
              <a:rPr lang="en-US" b="1" i="1" dirty="0"/>
              <a:t>J. N. Loughborough </a:t>
            </a:r>
            <a:r>
              <a:rPr lang="en-US" dirty="0"/>
              <a:t>published. </a:t>
            </a:r>
          </a:p>
        </p:txBody>
      </p:sp>
    </p:spTree>
    <p:extLst>
      <p:ext uri="{BB962C8B-B14F-4D97-AF65-F5344CB8AC3E}">
        <p14:creationId xmlns:p14="http://schemas.microsoft.com/office/powerpoint/2010/main" val="21745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3768"/>
            <a:ext cx="6571343" cy="3625351"/>
          </a:xfrm>
        </p:spPr>
        <p:txBody>
          <a:bodyPr>
            <a:normAutofit/>
          </a:bodyPr>
          <a:lstStyle/>
          <a:p>
            <a:r>
              <a:rPr lang="en-US" dirty="0"/>
              <a:t>January 9: "It is not the inspiration from heaven that leads one to be suspicious, watching for a chance and greedily seizing upon it to prove that those brethren who differ from us in some interpretation of Scripture are not sound in the faith.</a:t>
            </a:r>
          </a:p>
        </p:txBody>
      </p:sp>
    </p:spTree>
    <p:extLst>
      <p:ext uri="{BB962C8B-B14F-4D97-AF65-F5344CB8AC3E}">
        <p14:creationId xmlns:p14="http://schemas.microsoft.com/office/powerpoint/2010/main" val="12719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3768"/>
            <a:ext cx="6571343" cy="3625351"/>
          </a:xfrm>
        </p:spPr>
        <p:txBody>
          <a:bodyPr>
            <a:normAutofit/>
          </a:bodyPr>
          <a:lstStyle/>
          <a:p>
            <a:r>
              <a:rPr lang="en-US" dirty="0"/>
              <a:t>"There is danger that this course of action will produce the very result which they are seeking to avoid, and to a great degree the guilt will rest upon those who are watching for evil. Had they been free from prejudice, and walking in humility, they would have been ready to receive light from whatever source; recognizing the Spirit of God and the grace of Christ, they would be indeed channels of light, and their long experience would make them safe counselors, men of sound judgment.”…</a:t>
            </a:r>
          </a:p>
        </p:txBody>
      </p:sp>
    </p:spTree>
    <p:extLst>
      <p:ext uri="{BB962C8B-B14F-4D97-AF65-F5344CB8AC3E}">
        <p14:creationId xmlns:p14="http://schemas.microsoft.com/office/powerpoint/2010/main" val="41496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40"/>
            <a:ext cx="6571343" cy="2936376"/>
          </a:xfrm>
        </p:spPr>
        <p:txBody>
          <a:bodyPr>
            <a:normAutofit/>
          </a:bodyPr>
          <a:lstStyle/>
          <a:p>
            <a:r>
              <a:rPr lang="en-US" dirty="0"/>
              <a:t>“If every watchman ... had given the trumpet a certain sound, the world might ere this have heard the message of warning. But the work is years behind.” (Lt. 77, 1893; in </a:t>
            </a:r>
            <a:r>
              <a:rPr lang="en-US" i="1" dirty="0"/>
              <a:t>EGW1888, </a:t>
            </a:r>
            <a:r>
              <a:rPr lang="en-US" dirty="0"/>
              <a:t>page 1127.2&amp;3; 1129.4; DELAY) </a:t>
            </a:r>
          </a:p>
        </p:txBody>
      </p:sp>
    </p:spTree>
    <p:extLst>
      <p:ext uri="{BB962C8B-B14F-4D97-AF65-F5344CB8AC3E}">
        <p14:creationId xmlns:p14="http://schemas.microsoft.com/office/powerpoint/2010/main" val="92740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2936376"/>
          </a:xfrm>
        </p:spPr>
        <p:txBody>
          <a:bodyPr>
            <a:normAutofit/>
          </a:bodyPr>
          <a:lstStyle/>
          <a:p>
            <a:r>
              <a:rPr lang="en-US" b="1" i="1" dirty="0"/>
              <a:t>M. E. Cornell </a:t>
            </a:r>
            <a:r>
              <a:rPr lang="en-US" dirty="0"/>
              <a:t>dies.</a:t>
            </a:r>
          </a:p>
          <a:p>
            <a:r>
              <a:rPr lang="en-US" dirty="0"/>
              <a:t>February: At the 1893 General Conference session, Doctor J. H. Kellogg presents a series of 8 talks on </a:t>
            </a:r>
            <a:r>
              <a:rPr lang="en-US" i="1" dirty="0"/>
              <a:t>Medical Missionary Work</a:t>
            </a:r>
            <a:r>
              <a:rPr lang="en-US" dirty="0"/>
              <a:t>, explaining how Isaiah 58 outlines our mission, and how the Loud Cry would look in practical expression. (For more study, see syllabus</a:t>
            </a:r>
            <a:r>
              <a:rPr lang="en-US" i="1" dirty="0"/>
              <a:t>.</a:t>
            </a:r>
            <a:r>
              <a:rPr lang="en-US" dirty="0"/>
              <a:t>) </a:t>
            </a:r>
          </a:p>
        </p:txBody>
      </p:sp>
    </p:spTree>
    <p:extLst>
      <p:ext uri="{BB962C8B-B14F-4D97-AF65-F5344CB8AC3E}">
        <p14:creationId xmlns:p14="http://schemas.microsoft.com/office/powerpoint/2010/main" val="140267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40"/>
            <a:ext cx="6571343" cy="3680877"/>
          </a:xfrm>
        </p:spPr>
        <p:txBody>
          <a:bodyPr>
            <a:normAutofit/>
          </a:bodyPr>
          <a:lstStyle/>
          <a:p>
            <a:r>
              <a:rPr lang="en-US" dirty="0"/>
              <a:t>February 19: “Romanism the Religion of Human Nature” (</a:t>
            </a:r>
            <a:r>
              <a:rPr lang="en-US" i="1" dirty="0"/>
              <a:t>Signs of the Times </a:t>
            </a:r>
            <a:r>
              <a:rPr lang="en-US" dirty="0"/>
              <a:t>article)</a:t>
            </a:r>
          </a:p>
          <a:p>
            <a:r>
              <a:rPr lang="en-US" dirty="0"/>
              <a:t>November 14: If people of God “had done their appointed work as the Lord ordained, the whole world would have been warned, and the Lord Jesus would have come to our world with power and great glory.” (Lt. 84, 1894; in </a:t>
            </a:r>
            <a:r>
              <a:rPr lang="en-US" i="1" dirty="0"/>
              <a:t>Manuscript Releases</a:t>
            </a:r>
            <a:r>
              <a:rPr lang="en-US" dirty="0"/>
              <a:t>, Volume 16, page 38.2; DELAY) </a:t>
            </a:r>
          </a:p>
        </p:txBody>
      </p:sp>
    </p:spTree>
    <p:extLst>
      <p:ext uri="{BB962C8B-B14F-4D97-AF65-F5344CB8AC3E}">
        <p14:creationId xmlns:p14="http://schemas.microsoft.com/office/powerpoint/2010/main" val="2288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8"/>
            <a:ext cx="6571343" cy="2936376"/>
          </a:xfrm>
        </p:spPr>
        <p:txBody>
          <a:bodyPr>
            <a:normAutofit/>
          </a:bodyPr>
          <a:lstStyle/>
          <a:p>
            <a:r>
              <a:rPr lang="en-US" dirty="0"/>
              <a:t>February: </a:t>
            </a:r>
            <a:r>
              <a:rPr lang="en-US" b="1" i="1" dirty="0"/>
              <a:t>W. W. Prescott </a:t>
            </a:r>
            <a:r>
              <a:rPr lang="en-US" dirty="0"/>
              <a:t>gives sermon series on “The Divine-Human Family” at the 1895 General Conference Session; emphasizes the righteousness we received in the new Head of the family, the last Adam; republished by Adventist Pioneer Library with the same title.</a:t>
            </a:r>
          </a:p>
        </p:txBody>
      </p:sp>
      <p:pic>
        <p:nvPicPr>
          <p:cNvPr id="5" name="Picture 4">
            <a:extLst>
              <a:ext uri="{FF2B5EF4-FFF2-40B4-BE49-F238E27FC236}">
                <a16:creationId xmlns:a16="http://schemas.microsoft.com/office/drawing/2014/main" id="{D5029B82-D2E6-4B4B-95E8-F1EC8C9F8682}"/>
              </a:ext>
            </a:extLst>
          </p:cNvPr>
          <p:cNvPicPr>
            <a:picLocks noChangeAspect="1"/>
          </p:cNvPicPr>
          <p:nvPr/>
        </p:nvPicPr>
        <p:blipFill>
          <a:blip r:embed="rId2"/>
          <a:stretch>
            <a:fillRect/>
          </a:stretch>
        </p:blipFill>
        <p:spPr>
          <a:xfrm>
            <a:off x="6334506" y="2126512"/>
            <a:ext cx="1680328" cy="2520000"/>
          </a:xfrm>
          <a:prstGeom prst="rect">
            <a:avLst/>
          </a:prstGeom>
        </p:spPr>
      </p:pic>
    </p:spTree>
    <p:extLst>
      <p:ext uri="{BB962C8B-B14F-4D97-AF65-F5344CB8AC3E}">
        <p14:creationId xmlns:p14="http://schemas.microsoft.com/office/powerpoint/2010/main" val="13770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60704"/>
            <a:ext cx="7232676" cy="3978588"/>
          </a:xfrm>
        </p:spPr>
        <p:txBody>
          <a:bodyPr>
            <a:normAutofit lnSpcReduction="10000"/>
          </a:bodyPr>
          <a:lstStyle/>
          <a:p>
            <a:r>
              <a:rPr lang="en-US" dirty="0"/>
              <a:t>February 9: In her diary </a:t>
            </a:r>
            <a:r>
              <a:rPr lang="en-US" b="1" i="1" dirty="0"/>
              <a:t>Ellen White </a:t>
            </a:r>
            <a:r>
              <a:rPr lang="en-US" dirty="0"/>
              <a:t>notes: “Judgment and wrath were to be repressed only for a little space until a certain work was done. The message, the last message of warning and mercy, has been retarded in doing its work by the selfish love of money, the selfish love of ease, and the unfitness of man to do a work that needs to be done. The angel that is to lighten the earth with His glory has waited for human instrumentalities through whom the light of heaven could shine, and they thus cooperate to give, in its sacred, solemn importance, the message which is to decide the destiny of the world.” (Ms. 59, 1895, in </a:t>
            </a:r>
            <a:r>
              <a:rPr lang="en-US" i="1" dirty="0"/>
              <a:t>Manuscript Releases</a:t>
            </a:r>
            <a:r>
              <a:rPr lang="en-US" dirty="0"/>
              <a:t>, Volume 15, page 222.2; DELAY) </a:t>
            </a:r>
          </a:p>
        </p:txBody>
      </p:sp>
    </p:spTree>
    <p:extLst>
      <p:ext uri="{BB962C8B-B14F-4D97-AF65-F5344CB8AC3E}">
        <p14:creationId xmlns:p14="http://schemas.microsoft.com/office/powerpoint/2010/main" val="258094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3288"/>
            <a:ext cx="6571343" cy="3798071"/>
          </a:xfrm>
        </p:spPr>
        <p:txBody>
          <a:bodyPr>
            <a:normAutofit/>
          </a:bodyPr>
          <a:lstStyle/>
          <a:p>
            <a:r>
              <a:rPr lang="en-US" dirty="0"/>
              <a:t>1830s and 1840s: the foundations laid: 13 of 27 individuals, 2 of 5 ministries, 4 of 6 messages, all 7 landmarks (but one neglected)</a:t>
            </a:r>
          </a:p>
          <a:p>
            <a:r>
              <a:rPr lang="en-US" dirty="0"/>
              <a:t>1850s to 1880s: movement growing, but opportunities lost: other 14 individuals, 3 more ministries, last 2 messages, confronted with lacking the Faith of Jesus landmark: both Laodicean Message (gold, </a:t>
            </a:r>
            <a:r>
              <a:rPr lang="en-US" dirty="0" err="1"/>
              <a:t>eyesalve</a:t>
            </a:r>
            <a:r>
              <a:rPr lang="en-US" dirty="0"/>
              <a:t>, white raiment) and Loud Cry (glory) address the need of His faith</a:t>
            </a:r>
          </a:p>
        </p:txBody>
      </p:sp>
    </p:spTree>
    <p:extLst>
      <p:ext uri="{BB962C8B-B14F-4D97-AF65-F5344CB8AC3E}">
        <p14:creationId xmlns:p14="http://schemas.microsoft.com/office/powerpoint/2010/main" val="35781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0953" y="2060702"/>
            <a:ext cx="7211411" cy="3893528"/>
          </a:xfrm>
        </p:spPr>
        <p:txBody>
          <a:bodyPr>
            <a:normAutofit lnSpcReduction="10000"/>
          </a:bodyPr>
          <a:lstStyle/>
          <a:p>
            <a:r>
              <a:rPr lang="en-US" dirty="0"/>
              <a:t>May 1: In a letter to the G.C. President O. A. Olsen </a:t>
            </a:r>
            <a:r>
              <a:rPr lang="en-US" b="1" i="1" dirty="0"/>
              <a:t>Ellen White </a:t>
            </a:r>
            <a:r>
              <a:rPr lang="en-US" dirty="0"/>
              <a:t>described the elements of the message of  “the righteousness of Christ” God sent through Waggoner and Jones, “a most precious message.” “This is the message that God commanded to be given to the world. It is the third angel’s message, which is to be proclaimed with a loud voice, and attended with the outpouring of His Spirit in a large measure.” “I would speak in warning to those who have stood for years resisting light and cherishing the spirit of opposition. How long will you hate and despise the messengers of God’s righteousness?” (Letter 57, 1895; in </a:t>
            </a:r>
            <a:r>
              <a:rPr lang="en-US" i="1" dirty="0"/>
              <a:t>EGW 1888</a:t>
            </a:r>
            <a:r>
              <a:rPr lang="en-US" dirty="0"/>
              <a:t>, pages 1336.2 to 1341.2; read the entire letter)</a:t>
            </a:r>
          </a:p>
        </p:txBody>
      </p:sp>
    </p:spTree>
    <p:extLst>
      <p:ext uri="{BB962C8B-B14F-4D97-AF65-F5344CB8AC3E}">
        <p14:creationId xmlns:p14="http://schemas.microsoft.com/office/powerpoint/2010/main" val="3276186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34807" y="2060707"/>
            <a:ext cx="6996811" cy="3957323"/>
          </a:xfrm>
        </p:spPr>
        <p:txBody>
          <a:bodyPr>
            <a:normAutofit lnSpcReduction="10000"/>
          </a:bodyPr>
          <a:lstStyle/>
          <a:p>
            <a:r>
              <a:rPr lang="en-US" dirty="0"/>
              <a:t>September: In a testimony entitled "Thou Shalt Have No Other Gods Before Me” </a:t>
            </a:r>
            <a:r>
              <a:rPr lang="en-US" b="1" i="1" dirty="0"/>
              <a:t>Ellen White </a:t>
            </a:r>
            <a:r>
              <a:rPr lang="en-US" dirty="0"/>
              <a:t>states that the problems in the administration of our </a:t>
            </a:r>
            <a:r>
              <a:rPr lang="en-US" i="1" dirty="0"/>
              <a:t>Organizational </a:t>
            </a:r>
            <a:r>
              <a:rPr lang="en-US" dirty="0"/>
              <a:t>ministry was due to an experiential ignorance. “The righteousness of Christ by faith has been ignored by some; for it is contrary to their spirit and their whole life experience.” The error of abuse of authority was “inherent in their nature” and was causing the leaders so affected to be “in the track of Romanism.” (</a:t>
            </a:r>
            <a:r>
              <a:rPr lang="en-US" i="1" dirty="0"/>
              <a:t>Testimonies to Ministers and Gospel Workers</a:t>
            </a:r>
            <a:r>
              <a:rPr lang="en-US" dirty="0"/>
              <a:t>, pages 362.2; 363.2&amp;4). This is an illustration of the “intensely practical” nature of our message and mission. </a:t>
            </a:r>
          </a:p>
        </p:txBody>
      </p:sp>
    </p:spTree>
    <p:extLst>
      <p:ext uri="{BB962C8B-B14F-4D97-AF65-F5344CB8AC3E}">
        <p14:creationId xmlns:p14="http://schemas.microsoft.com/office/powerpoint/2010/main" val="266090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1895</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053556"/>
          </a:xfrm>
        </p:spPr>
        <p:txBody>
          <a:bodyPr>
            <a:normAutofit/>
          </a:bodyPr>
          <a:lstStyle/>
          <a:p>
            <a:r>
              <a:rPr lang="en-US" dirty="0"/>
              <a:t>October: </a:t>
            </a:r>
            <a:r>
              <a:rPr lang="en-US" b="1" i="1" dirty="0"/>
              <a:t>Prescott </a:t>
            </a:r>
            <a:r>
              <a:rPr lang="en-US" dirty="0"/>
              <a:t>preaches sermons at Armadale, Australia, including one entitled "The Law in Christ," published in serial form </a:t>
            </a:r>
            <a:r>
              <a:rPr lang="en-US" i="1" dirty="0"/>
              <a:t>The Bible Echo</a:t>
            </a:r>
            <a:r>
              <a:rPr lang="en-US" dirty="0"/>
              <a:t>, April 20 &amp; 27, May 4, 11, 18, &amp; 25, June 1, 1896. (See June 6 under 1896 below.) (Adventist Pioneer Library republished eight of his sermons, in the book </a:t>
            </a:r>
            <a:r>
              <a:rPr lang="en-US" i="1" dirty="0"/>
              <a:t>In the Spirit's Power; </a:t>
            </a:r>
            <a:r>
              <a:rPr lang="en-US" dirty="0"/>
              <a:t>also in Portuguese) </a:t>
            </a:r>
          </a:p>
        </p:txBody>
      </p:sp>
      <p:pic>
        <p:nvPicPr>
          <p:cNvPr id="14337" name="Picture 1" descr="page8image5804608">
            <a:extLst>
              <a:ext uri="{FF2B5EF4-FFF2-40B4-BE49-F238E27FC236}">
                <a16:creationId xmlns:a16="http://schemas.microsoft.com/office/drawing/2014/main" id="{309F491D-4F99-CB4D-B2C2-8A7A4D6FF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285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page8image5804608">
            <a:extLst>
              <a:ext uri="{FF2B5EF4-FFF2-40B4-BE49-F238E27FC236}">
                <a16:creationId xmlns:a16="http://schemas.microsoft.com/office/drawing/2014/main" id="{3EBE3B5A-B1D1-F448-A470-153E47DD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28575" cy="28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33BD77-6B71-A548-813C-6C88758DB83A}"/>
              </a:ext>
            </a:extLst>
          </p:cNvPr>
          <p:cNvPicPr>
            <a:picLocks noChangeAspect="1"/>
          </p:cNvPicPr>
          <p:nvPr/>
        </p:nvPicPr>
        <p:blipFill>
          <a:blip r:embed="rId3"/>
          <a:stretch>
            <a:fillRect/>
          </a:stretch>
        </p:blipFill>
        <p:spPr>
          <a:xfrm>
            <a:off x="6334834" y="2440172"/>
            <a:ext cx="1680000" cy="2520000"/>
          </a:xfrm>
          <a:prstGeom prst="rect">
            <a:avLst/>
          </a:prstGeom>
        </p:spPr>
      </p:pic>
    </p:spTree>
    <p:extLst>
      <p:ext uri="{BB962C8B-B14F-4D97-AF65-F5344CB8AC3E}">
        <p14:creationId xmlns:p14="http://schemas.microsoft.com/office/powerpoint/2010/main" val="137587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914793"/>
          </a:xfrm>
        </p:spPr>
        <p:txBody>
          <a:bodyPr>
            <a:normAutofit/>
          </a:bodyPr>
          <a:lstStyle/>
          <a:p>
            <a:r>
              <a:rPr lang="en-US" dirty="0"/>
              <a:t>January 16: Battle Creek has experienced “showers from heaven of the latter rain.” But some have shown “contempt” and “felt annoyed” with “hearts full of unbelief”—saying, “This is only excitement; it is not the Holy Spirit....” (Lt. 6, 1896; in </a:t>
            </a:r>
            <a:r>
              <a:rPr lang="en-US" i="1" dirty="0"/>
              <a:t>EGW1888</a:t>
            </a:r>
            <a:r>
              <a:rPr lang="en-US" dirty="0"/>
              <a:t>, page 1478.1) </a:t>
            </a:r>
          </a:p>
          <a:p>
            <a:r>
              <a:rPr lang="en-US" dirty="0"/>
              <a:t>May 22: If Satan has his way, “the time of preparation will be prolonged” (Lt. 83; </a:t>
            </a:r>
            <a:r>
              <a:rPr lang="en-US" i="1" dirty="0"/>
              <a:t>Ibid., </a:t>
            </a:r>
            <a:r>
              <a:rPr lang="en-US" dirty="0"/>
              <a:t>page 1525.2; DELAY) </a:t>
            </a:r>
          </a:p>
        </p:txBody>
      </p:sp>
    </p:spTree>
    <p:extLst>
      <p:ext uri="{BB962C8B-B14F-4D97-AF65-F5344CB8AC3E}">
        <p14:creationId xmlns:p14="http://schemas.microsoft.com/office/powerpoint/2010/main" val="13270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000394"/>
          </a:xfrm>
        </p:spPr>
        <p:txBody>
          <a:bodyPr>
            <a:normAutofit/>
          </a:bodyPr>
          <a:lstStyle/>
          <a:p>
            <a:r>
              <a:rPr lang="en-US" dirty="0"/>
              <a:t>June 6: </a:t>
            </a:r>
            <a:r>
              <a:rPr lang="en-US" b="1" i="1" dirty="0"/>
              <a:t>Ellen White </a:t>
            </a:r>
            <a:r>
              <a:rPr lang="en-US" dirty="0"/>
              <a:t>writes Uriah Smith the letter in which she first takes a stand on the law in Galatians. She also describes the success of Satan in keeping the Loud Cry Message "away from our people, in a great measure” and "in a great degree ... away from the world", and used many of Prescott's concepts from his sermon “The Law in Christ.” (Lt. 96, 1896; in </a:t>
            </a:r>
            <a:r>
              <a:rPr lang="en-US" i="1" dirty="0"/>
              <a:t>Ibid</a:t>
            </a:r>
            <a:r>
              <a:rPr lang="en-US" dirty="0"/>
              <a:t>.</a:t>
            </a:r>
            <a:r>
              <a:rPr lang="en-US" i="1" dirty="0"/>
              <a:t>, </a:t>
            </a:r>
            <a:r>
              <a:rPr lang="en-US" dirty="0"/>
              <a:t>pages 1575.2 to 1576.3; DELAY)</a:t>
            </a:r>
          </a:p>
        </p:txBody>
      </p:sp>
    </p:spTree>
    <p:extLst>
      <p:ext uri="{BB962C8B-B14F-4D97-AF65-F5344CB8AC3E}">
        <p14:creationId xmlns:p14="http://schemas.microsoft.com/office/powerpoint/2010/main" val="9253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904160"/>
          </a:xfrm>
        </p:spPr>
        <p:txBody>
          <a:bodyPr>
            <a:normAutofit/>
          </a:bodyPr>
          <a:lstStyle/>
          <a:p>
            <a:r>
              <a:rPr lang="en-US" dirty="0"/>
              <a:t>July 21 </a:t>
            </a:r>
            <a:r>
              <a:rPr lang="en-US" i="1" dirty="0"/>
              <a:t>Review </a:t>
            </a:r>
            <a:r>
              <a:rPr lang="en-US" dirty="0"/>
              <a:t>article “Why the Lord Waits” connects the righteousness of Christ and the Latter Rain. (paragraph 2; DELAY).</a:t>
            </a:r>
          </a:p>
          <a:p>
            <a:pPr lvl="1"/>
            <a:r>
              <a:rPr lang="en-US" dirty="0"/>
              <a:t>Did you know you are not waiting for Jesus, but that He is waiting for you?</a:t>
            </a:r>
          </a:p>
        </p:txBody>
      </p:sp>
    </p:spTree>
    <p:extLst>
      <p:ext uri="{BB962C8B-B14F-4D97-AF65-F5344CB8AC3E}">
        <p14:creationId xmlns:p14="http://schemas.microsoft.com/office/powerpoint/2010/main" val="2111972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904160"/>
          </a:xfrm>
        </p:spPr>
        <p:txBody>
          <a:bodyPr>
            <a:normAutofit/>
          </a:bodyPr>
          <a:lstStyle/>
          <a:p>
            <a:r>
              <a:rPr lang="en-US" dirty="0"/>
              <a:t>October 12: In a letter to the head physician at the St. Helena </a:t>
            </a:r>
            <a:r>
              <a:rPr lang="en-US" i="1" dirty="0"/>
              <a:t>Health </a:t>
            </a:r>
            <a:r>
              <a:rPr lang="en-US" dirty="0"/>
              <a:t>facility, </a:t>
            </a:r>
            <a:r>
              <a:rPr lang="en-US" b="1" i="1" dirty="0"/>
              <a:t>Ellen White </a:t>
            </a:r>
            <a:r>
              <a:rPr lang="en-US" dirty="0"/>
              <a:t>points out how he had never learned the lessons of “justification by faith”—“learning of Christ His meekness and lowliness." This need was described right before another need, to “understand physiology in its truest sense.” (Lt. 73; in </a:t>
            </a:r>
            <a:r>
              <a:rPr lang="en-US" i="1" dirty="0"/>
              <a:t>Manuscript Releases</a:t>
            </a:r>
            <a:r>
              <a:rPr lang="en-US" dirty="0"/>
              <a:t>, Volume 20, page 117.2-4). This is yet another example of how unbelief in the message affects our “intensely practical” mission. </a:t>
            </a:r>
          </a:p>
        </p:txBody>
      </p:sp>
    </p:spTree>
    <p:extLst>
      <p:ext uri="{BB962C8B-B14F-4D97-AF65-F5344CB8AC3E}">
        <p14:creationId xmlns:p14="http://schemas.microsoft.com/office/powerpoint/2010/main" val="4246546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680877"/>
          </a:xfrm>
        </p:spPr>
        <p:txBody>
          <a:bodyPr>
            <a:normAutofit/>
          </a:bodyPr>
          <a:lstStyle/>
          <a:p>
            <a:r>
              <a:rPr lang="en-US" dirty="0"/>
              <a:t>November: Mrs. S.M.I. Henry, prominent evangelist with W. C. T. U., patient at Battle Creek, accepts the Sabbath, later joins the movement. (</a:t>
            </a:r>
            <a:r>
              <a:rPr lang="en-US" i="1" dirty="0"/>
              <a:t>My Mother’s Life</a:t>
            </a:r>
            <a:r>
              <a:rPr lang="en-US" dirty="0"/>
              <a:t>, Mary Henry Rossiter, p. 301) </a:t>
            </a:r>
          </a:p>
          <a:p>
            <a:r>
              <a:rPr lang="en-US" dirty="0"/>
              <a:t>November 8: “Great waymarks of truth” “are to be carefully guarded” (Ms. 1, 1896; in </a:t>
            </a:r>
            <a:r>
              <a:rPr lang="en-US" i="1" dirty="0"/>
              <a:t>Manuscript Releases</a:t>
            </a:r>
            <a:r>
              <a:rPr lang="en-US" dirty="0"/>
              <a:t>, Volume 17, page 1.2) </a:t>
            </a:r>
          </a:p>
        </p:txBody>
      </p:sp>
    </p:spTree>
    <p:extLst>
      <p:ext uri="{BB962C8B-B14F-4D97-AF65-F5344CB8AC3E}">
        <p14:creationId xmlns:p14="http://schemas.microsoft.com/office/powerpoint/2010/main" val="50652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3840364"/>
          </a:xfrm>
        </p:spPr>
        <p:txBody>
          <a:bodyPr>
            <a:normAutofit/>
          </a:bodyPr>
          <a:lstStyle/>
          <a:p>
            <a:r>
              <a:rPr lang="en-US" dirty="0"/>
              <a:t>December 1: </a:t>
            </a:r>
            <a:r>
              <a:rPr lang="en-US" b="1" i="1" dirty="0"/>
              <a:t>Ellen White </a:t>
            </a:r>
            <a:r>
              <a:rPr lang="en-US" dirty="0"/>
              <a:t>writes to O. A. Olsen, explaining the "workings that led me here to Australia” and removing her from “the heart of the work.”  "There was so great a willingness to have us leave, that the Lord permitted this thing to take place. Those who were weary of the testimonies borne were left without the persons who bore them. Our separation from Battle Creek was to let men have their own will and way, which they thought superior to the way of the Lord. The result is before you." (Lt. 127, 1896; in </a:t>
            </a:r>
            <a:r>
              <a:rPr lang="en-US" i="1" dirty="0"/>
              <a:t>EGW1888, </a:t>
            </a:r>
            <a:r>
              <a:rPr lang="en-US" dirty="0"/>
              <a:t>page 1622.1&amp;2) </a:t>
            </a:r>
          </a:p>
        </p:txBody>
      </p:sp>
    </p:spTree>
    <p:extLst>
      <p:ext uri="{BB962C8B-B14F-4D97-AF65-F5344CB8AC3E}">
        <p14:creationId xmlns:p14="http://schemas.microsoft.com/office/powerpoint/2010/main" val="413610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1897</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8"/>
            <a:ext cx="6571343" cy="3553287"/>
          </a:xfrm>
        </p:spPr>
        <p:txBody>
          <a:bodyPr>
            <a:normAutofit/>
          </a:bodyPr>
          <a:lstStyle/>
          <a:p>
            <a:r>
              <a:rPr lang="en-US" dirty="0"/>
              <a:t>April 22: “...There is among our people a great lack of knowledge in regard to the rise and progress of the third angel's message.” (Lt. 1, 1897; in </a:t>
            </a:r>
            <a:r>
              <a:rPr lang="en-US" i="1" dirty="0"/>
              <a:t>Manuscript Release, </a:t>
            </a:r>
            <a:r>
              <a:rPr lang="en-US" dirty="0"/>
              <a:t>Volume 9, page 358.3) </a:t>
            </a:r>
          </a:p>
          <a:p>
            <a:r>
              <a:rPr lang="en-US" b="1" i="1" dirty="0"/>
              <a:t>Uriah Smith </a:t>
            </a:r>
            <a:r>
              <a:rPr lang="en-US" dirty="0"/>
              <a:t>publishes his last edition of </a:t>
            </a:r>
            <a:r>
              <a:rPr lang="en-US" i="1" dirty="0"/>
              <a:t>Daniel and the Revelation.</a:t>
            </a:r>
            <a:endParaRPr lang="en-US" dirty="0"/>
          </a:p>
        </p:txBody>
      </p:sp>
    </p:spTree>
    <p:extLst>
      <p:ext uri="{BB962C8B-B14F-4D97-AF65-F5344CB8AC3E}">
        <p14:creationId xmlns:p14="http://schemas.microsoft.com/office/powerpoint/2010/main" val="175851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Preview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07540"/>
            <a:ext cx="6571343" cy="3638347"/>
          </a:xfrm>
        </p:spPr>
        <p:txBody>
          <a:bodyPr>
            <a:normAutofit/>
          </a:bodyPr>
          <a:lstStyle/>
          <a:p>
            <a:r>
              <a:rPr lang="en-US" dirty="0"/>
              <a:t>Now into the 1890s: some received the spirit of the messages, especially the Revelation 18:1 glory, and left amazing stories; but will the workers and ministries remain subservient to the spirit and mission of the messages?</a:t>
            </a:r>
          </a:p>
          <a:p>
            <a:r>
              <a:rPr lang="en-US" dirty="0"/>
              <a:t>Many revivals and conversions occurred with healings, often with the key presenters present: Ellen White, J. N. Loughborough, A. T. Jones, E. J. Waggoner, W. W. Prescott.</a:t>
            </a:r>
          </a:p>
          <a:p>
            <a:r>
              <a:rPr lang="en-US" dirty="0"/>
              <a:t>But unbelief ripened, especially in Battle Creek.</a:t>
            </a:r>
          </a:p>
        </p:txBody>
      </p:sp>
    </p:spTree>
    <p:extLst>
      <p:ext uri="{BB962C8B-B14F-4D97-AF65-F5344CB8AC3E}">
        <p14:creationId xmlns:p14="http://schemas.microsoft.com/office/powerpoint/2010/main" val="1755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0" y="2039439"/>
            <a:ext cx="6571343" cy="3011025"/>
          </a:xfrm>
        </p:spPr>
        <p:txBody>
          <a:bodyPr>
            <a:normAutofit/>
          </a:bodyPr>
          <a:lstStyle/>
          <a:p>
            <a:r>
              <a:rPr lang="en-US" dirty="0"/>
              <a:t>October 15: The observation is made that had “the message of mercy” been given, “Christ would have come.” (</a:t>
            </a:r>
            <a:r>
              <a:rPr lang="en-US" i="1" dirty="0"/>
              <a:t>Australian Union Conference Record</a:t>
            </a:r>
            <a:r>
              <a:rPr lang="en-US" dirty="0"/>
              <a:t>, 10/15/98 par. 12; DELAY) </a:t>
            </a:r>
          </a:p>
          <a:p>
            <a:r>
              <a:rPr lang="en-US" dirty="0"/>
              <a:t>Dream is given </a:t>
            </a:r>
            <a:r>
              <a:rPr lang="en-US" b="1" i="1" dirty="0"/>
              <a:t>Ellen White </a:t>
            </a:r>
            <a:r>
              <a:rPr lang="en-US" dirty="0"/>
              <a:t>that she would rest in the grave before Christ came (</a:t>
            </a:r>
            <a:r>
              <a:rPr lang="en-US" i="1" dirty="0"/>
              <a:t>Ellen G. White, </a:t>
            </a:r>
            <a:r>
              <a:rPr lang="en-US" dirty="0"/>
              <a:t>Biography Volume 6, page 445.2-5) </a:t>
            </a:r>
          </a:p>
        </p:txBody>
      </p:sp>
    </p:spTree>
    <p:extLst>
      <p:ext uri="{BB962C8B-B14F-4D97-AF65-F5344CB8AC3E}">
        <p14:creationId xmlns:p14="http://schemas.microsoft.com/office/powerpoint/2010/main" val="21422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977495" cy="3829732"/>
          </a:xfrm>
        </p:spPr>
        <p:txBody>
          <a:bodyPr>
            <a:normAutofit/>
          </a:bodyPr>
          <a:lstStyle/>
          <a:p>
            <a:r>
              <a:rPr lang="en-US" dirty="0"/>
              <a:t>May 10: “The third angel’s message, in the place of swelling into a loud cry, is being smothered.” (Ms. 177, 1899; in </a:t>
            </a:r>
            <a:r>
              <a:rPr lang="en-US" i="1" dirty="0"/>
              <a:t>Manuscript Release 311</a:t>
            </a:r>
            <a:r>
              <a:rPr lang="en-US" dirty="0"/>
              <a:t>, page 47.1; context: God “gave them light in </a:t>
            </a:r>
            <a:r>
              <a:rPr lang="en-US" i="1" dirty="0"/>
              <a:t>medical missionary lines</a:t>
            </a:r>
            <a:r>
              <a:rPr lang="en-US" dirty="0"/>
              <a:t>. This branch of the work was to be to the ministry of the Word what the right hand is to the body. But the right hand became the whole body and could no longer rightly represent the gospel ministry.... </a:t>
            </a:r>
            <a:r>
              <a:rPr lang="en-US" i="1" dirty="0"/>
              <a:t>Medical missionary work </a:t>
            </a:r>
            <a:r>
              <a:rPr lang="en-US" dirty="0"/>
              <a:t>is not to take the place of the ministry of the Word. It is not to absorb the means which should be used to sustain the Lord’s work in foreign fields.” (paragraphs 1, 2, 15; DELAY) </a:t>
            </a:r>
          </a:p>
        </p:txBody>
      </p:sp>
    </p:spTree>
    <p:extLst>
      <p:ext uri="{BB962C8B-B14F-4D97-AF65-F5344CB8AC3E}">
        <p14:creationId xmlns:p14="http://schemas.microsoft.com/office/powerpoint/2010/main" val="20136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0953" y="2039440"/>
            <a:ext cx="6552615" cy="3149249"/>
          </a:xfrm>
        </p:spPr>
        <p:txBody>
          <a:bodyPr>
            <a:normAutofit/>
          </a:bodyPr>
          <a:lstStyle/>
          <a:p>
            <a:r>
              <a:rPr lang="en-US" dirty="0"/>
              <a:t>May 11: Confusion still exists as to “what constitute the pillars of faith.” (</a:t>
            </a:r>
            <a:r>
              <a:rPr lang="en-US" i="1" dirty="0"/>
              <a:t>EGW1888, </a:t>
            </a:r>
            <a:r>
              <a:rPr lang="en-US" dirty="0"/>
              <a:t>page 1687.1). </a:t>
            </a:r>
          </a:p>
          <a:p>
            <a:r>
              <a:rPr lang="en-US" dirty="0"/>
              <a:t>P. T. </a:t>
            </a:r>
            <a:r>
              <a:rPr lang="en-US" dirty="0" err="1"/>
              <a:t>Magan</a:t>
            </a:r>
            <a:r>
              <a:rPr lang="en-US" dirty="0"/>
              <a:t> </a:t>
            </a:r>
            <a:r>
              <a:rPr lang="en-US" i="1" dirty="0"/>
              <a:t>publishes </a:t>
            </a:r>
            <a:r>
              <a:rPr lang="en-US" dirty="0"/>
              <a:t>book </a:t>
            </a:r>
            <a:r>
              <a:rPr lang="en-US" i="1" dirty="0"/>
              <a:t>The Peril of the Republic of the United States of America.</a:t>
            </a:r>
            <a:endParaRPr lang="en-US" dirty="0"/>
          </a:p>
        </p:txBody>
      </p:sp>
      <p:pic>
        <p:nvPicPr>
          <p:cNvPr id="5" name="Picture 4">
            <a:extLst>
              <a:ext uri="{FF2B5EF4-FFF2-40B4-BE49-F238E27FC236}">
                <a16:creationId xmlns:a16="http://schemas.microsoft.com/office/drawing/2014/main" id="{0C8D6F46-51BA-6D46-B7C3-DC76D532E964}"/>
              </a:ext>
            </a:extLst>
          </p:cNvPr>
          <p:cNvPicPr>
            <a:picLocks noChangeAspect="1"/>
          </p:cNvPicPr>
          <p:nvPr/>
        </p:nvPicPr>
        <p:blipFill>
          <a:blip r:embed="rId2"/>
          <a:stretch>
            <a:fillRect/>
          </a:stretch>
        </p:blipFill>
        <p:spPr>
          <a:xfrm>
            <a:off x="6334834" y="2354064"/>
            <a:ext cx="1680000" cy="2520000"/>
          </a:xfrm>
          <a:prstGeom prst="rect">
            <a:avLst/>
          </a:prstGeom>
        </p:spPr>
      </p:pic>
    </p:spTree>
    <p:extLst>
      <p:ext uri="{BB962C8B-B14F-4D97-AF65-F5344CB8AC3E}">
        <p14:creationId xmlns:p14="http://schemas.microsoft.com/office/powerpoint/2010/main" val="11880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of 1890-1899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8"/>
            <a:ext cx="6571343" cy="3921523"/>
          </a:xfrm>
        </p:spPr>
        <p:txBody>
          <a:bodyPr>
            <a:normAutofit/>
          </a:bodyPr>
          <a:lstStyle/>
          <a:p>
            <a:r>
              <a:rPr lang="en-US" dirty="0"/>
              <a:t>The message of Christ our righteousness in the Laodicean Message and the Loud Cry caused the 1890s to be a time of wonderful revivals, amazing mission work, powerful preaching, and miraculous healings as the door was opened to Jesus in these intensely practical ministries.</a:t>
            </a:r>
          </a:p>
          <a:p>
            <a:r>
              <a:rPr lang="en-US" dirty="0"/>
              <a:t>At the same time Jesus continued to wait as unbelief and suspicion was rampant, Ellen White was exiled to Australia, Satan succeeded in a great measure to cover up the light, the administrators were on the track of Romanism, and the Loud Cry was retarded with opposition and hatred.</a:t>
            </a:r>
          </a:p>
        </p:txBody>
      </p:sp>
    </p:spTree>
    <p:extLst>
      <p:ext uri="{BB962C8B-B14F-4D97-AF65-F5344CB8AC3E}">
        <p14:creationId xmlns:p14="http://schemas.microsoft.com/office/powerpoint/2010/main" val="25562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Can you see the unbelief that is part of your sinful nature?</a:t>
            </a:r>
          </a:p>
        </p:txBody>
      </p:sp>
    </p:spTree>
    <p:extLst>
      <p:ext uri="{BB962C8B-B14F-4D97-AF65-F5344CB8AC3E}">
        <p14:creationId xmlns:p14="http://schemas.microsoft.com/office/powerpoint/2010/main" val="20202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774F-A6DA-2340-B723-9108B023DC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E3AF5F-6815-3F46-BA08-4419D8AAAE5E}"/>
              </a:ext>
            </a:extLst>
          </p:cNvPr>
          <p:cNvSpPr>
            <a:spLocks noGrp="1"/>
          </p:cNvSpPr>
          <p:nvPr>
            <p:ph idx="1"/>
          </p:nvPr>
        </p:nvSpPr>
        <p:spPr/>
        <p:txBody>
          <a:bodyPr/>
          <a:lstStyle/>
          <a:p>
            <a:pPr marL="0" indent="0">
              <a:buNone/>
            </a:pPr>
            <a:endParaRPr lang="en-US"/>
          </a:p>
        </p:txBody>
      </p:sp>
    </p:spTree>
    <p:extLst>
      <p:ext uri="{BB962C8B-B14F-4D97-AF65-F5344CB8AC3E}">
        <p14:creationId xmlns:p14="http://schemas.microsoft.com/office/powerpoint/2010/main" val="153473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40"/>
            <a:ext cx="6571343" cy="3638346"/>
          </a:xfrm>
        </p:spPr>
        <p:txBody>
          <a:bodyPr>
            <a:normAutofit/>
          </a:bodyPr>
          <a:lstStyle/>
          <a:p>
            <a:r>
              <a:rPr lang="en-US" dirty="0"/>
              <a:t>October 7: </a:t>
            </a:r>
            <a:r>
              <a:rPr lang="en-US" b="1" i="1" dirty="0"/>
              <a:t>Loughborough </a:t>
            </a:r>
            <a:r>
              <a:rPr lang="en-US" dirty="0"/>
              <a:t>is needed to build faith in the “rise and progress” of the message, to counter “this unsettled state of unbelief” in “the light that God has given” (</a:t>
            </a:r>
            <a:r>
              <a:rPr lang="en-US" i="1" dirty="0"/>
              <a:t>EGW 1888</a:t>
            </a:r>
            <a:r>
              <a:rPr lang="en-US" dirty="0"/>
              <a:t>, pages 716.3ff; history of movement; oral history) </a:t>
            </a:r>
          </a:p>
          <a:p>
            <a:r>
              <a:rPr lang="en-US" dirty="0"/>
              <a:t>November 21: Statement on what “makes us what we are,” as Seventh-day Adventists. (Diary, </a:t>
            </a:r>
            <a:r>
              <a:rPr lang="en-US" i="1" dirty="0"/>
              <a:t>Manuscript Releases</a:t>
            </a:r>
            <a:r>
              <a:rPr lang="en-US" dirty="0"/>
              <a:t>, Volume 21, page 448.3. See syllabus for more study.)</a:t>
            </a:r>
          </a:p>
        </p:txBody>
      </p:sp>
    </p:spTree>
    <p:extLst>
      <p:ext uri="{BB962C8B-B14F-4D97-AF65-F5344CB8AC3E}">
        <p14:creationId xmlns:p14="http://schemas.microsoft.com/office/powerpoint/2010/main" val="149304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40"/>
            <a:ext cx="6571343" cy="2936376"/>
          </a:xfrm>
        </p:spPr>
        <p:txBody>
          <a:bodyPr>
            <a:normAutofit/>
          </a:bodyPr>
          <a:lstStyle/>
          <a:p>
            <a:r>
              <a:rPr lang="en-US" dirty="0"/>
              <a:t>December 23: </a:t>
            </a:r>
            <a:r>
              <a:rPr lang="en-US" i="1" dirty="0"/>
              <a:t>Review and Herald </a:t>
            </a:r>
            <a:r>
              <a:rPr lang="en-US" dirty="0"/>
              <a:t>article “Be Zealous and Repent”: “One interest will prevail, one subject will swallow up every other,--Christ our righteousness.” (See syllabus for more study.)</a:t>
            </a:r>
          </a:p>
          <a:p>
            <a:pPr lvl="1"/>
            <a:r>
              <a:rPr lang="en-US" dirty="0"/>
              <a:t>Appeal from the Laodicean Message</a:t>
            </a:r>
          </a:p>
          <a:p>
            <a:pPr lvl="1"/>
            <a:r>
              <a:rPr lang="en-US" dirty="0"/>
              <a:t>Warfare metaphor: victory of faith (1 John 5:4) — </a:t>
            </a:r>
            <a:r>
              <a:rPr lang="en-US" i="1" dirty="0" err="1"/>
              <a:t>nike</a:t>
            </a:r>
            <a:r>
              <a:rPr lang="en-US" i="1" dirty="0"/>
              <a:t>!</a:t>
            </a:r>
            <a:endParaRPr lang="en-US" dirty="0"/>
          </a:p>
          <a:p>
            <a:pPr lvl="1"/>
            <a:r>
              <a:rPr lang="en-US" dirty="0"/>
              <a:t>Digestion metaphor: much more than elimination!</a:t>
            </a:r>
          </a:p>
        </p:txBody>
      </p:sp>
    </p:spTree>
    <p:extLst>
      <p:ext uri="{BB962C8B-B14F-4D97-AF65-F5344CB8AC3E}">
        <p14:creationId xmlns:p14="http://schemas.microsoft.com/office/powerpoint/2010/main" val="18963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8"/>
            <a:ext cx="6571343" cy="2936376"/>
          </a:xfrm>
        </p:spPr>
        <p:txBody>
          <a:bodyPr>
            <a:normAutofit/>
          </a:bodyPr>
          <a:lstStyle/>
          <a:p>
            <a:r>
              <a:rPr lang="en-US" dirty="0"/>
              <a:t>April 13: A General Conference committee invites </a:t>
            </a:r>
            <a:r>
              <a:rPr lang="en-US" b="1" i="1" dirty="0"/>
              <a:t>Ellen White </a:t>
            </a:r>
            <a:r>
              <a:rPr lang="en-US" dirty="0"/>
              <a:t>to visit Australia. (</a:t>
            </a:r>
            <a:r>
              <a:rPr lang="en-US" i="1" dirty="0"/>
              <a:t>General Conference Daily Bulletin</a:t>
            </a:r>
            <a:r>
              <a:rPr lang="en-US" dirty="0"/>
              <a:t>, April 13, 1891, page 256.38 &amp; 39). She moves to Australia for 9 years. </a:t>
            </a:r>
          </a:p>
        </p:txBody>
      </p:sp>
    </p:spTree>
    <p:extLst>
      <p:ext uri="{BB962C8B-B14F-4D97-AF65-F5344CB8AC3E}">
        <p14:creationId xmlns:p14="http://schemas.microsoft.com/office/powerpoint/2010/main" val="2912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8"/>
            <a:ext cx="6571343" cy="3585183"/>
          </a:xfrm>
        </p:spPr>
        <p:txBody>
          <a:bodyPr>
            <a:normAutofit/>
          </a:bodyPr>
          <a:lstStyle/>
          <a:p>
            <a:r>
              <a:rPr lang="en-US" dirty="0"/>
              <a:t>September 19: "It is quite possible that Elder </a:t>
            </a:r>
            <a:r>
              <a:rPr lang="en-US" b="1" i="1" dirty="0"/>
              <a:t>Jones </a:t>
            </a:r>
            <a:r>
              <a:rPr lang="en-US" dirty="0"/>
              <a:t>or </a:t>
            </a:r>
            <a:r>
              <a:rPr lang="en-US" b="1" i="1" dirty="0"/>
              <a:t>Waggoner </a:t>
            </a:r>
            <a:r>
              <a:rPr lang="en-US" dirty="0"/>
              <a:t>may be overthrown by the temptations of the enemy; but if they should be, this would not prove that they had had no message from God, or that the work that they had done was all a mistake. But should this happen, how many would take this position, and enter into a fatal delusion because they are not under the control of the Spirit of God." (</a:t>
            </a:r>
            <a:r>
              <a:rPr lang="en-US" i="1" dirty="0"/>
              <a:t>EGW1888, </a:t>
            </a:r>
            <a:r>
              <a:rPr lang="en-US" dirty="0"/>
              <a:t>page 1044.3) [to </a:t>
            </a:r>
            <a:r>
              <a:rPr lang="en-US" b="1" i="1" dirty="0"/>
              <a:t>Uriah Smith</a:t>
            </a:r>
            <a:r>
              <a:rPr lang="en-US" dirty="0"/>
              <a:t>] </a:t>
            </a:r>
          </a:p>
        </p:txBody>
      </p:sp>
    </p:spTree>
    <p:extLst>
      <p:ext uri="{BB962C8B-B14F-4D97-AF65-F5344CB8AC3E}">
        <p14:creationId xmlns:p14="http://schemas.microsoft.com/office/powerpoint/2010/main" val="26326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2936376"/>
          </a:xfrm>
        </p:spPr>
        <p:txBody>
          <a:bodyPr>
            <a:normAutofit/>
          </a:bodyPr>
          <a:lstStyle/>
          <a:p>
            <a:r>
              <a:rPr lang="en-US" dirty="0"/>
              <a:t>October 17: In letter to J. H. Kellogg (medical director of the Battle Creek Sanitarium): “Christianity is intensely practical” (Lt. 20, 1892; in </a:t>
            </a:r>
            <a:r>
              <a:rPr lang="en-US" i="1" dirty="0"/>
              <a:t>Manuscript Releases</a:t>
            </a:r>
            <a:r>
              <a:rPr lang="en-US" dirty="0"/>
              <a:t>, Volume 19, page 91.2. See syllabus for more study.) </a:t>
            </a:r>
          </a:p>
        </p:txBody>
      </p:sp>
    </p:spTree>
    <p:extLst>
      <p:ext uri="{BB962C8B-B14F-4D97-AF65-F5344CB8AC3E}">
        <p14:creationId xmlns:p14="http://schemas.microsoft.com/office/powerpoint/2010/main" val="320724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1892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443491" y="2039439"/>
            <a:ext cx="6571343" cy="2936376"/>
          </a:xfrm>
        </p:spPr>
        <p:txBody>
          <a:bodyPr>
            <a:normAutofit/>
          </a:bodyPr>
          <a:lstStyle/>
          <a:p>
            <a:r>
              <a:rPr lang="en-US" dirty="0"/>
              <a:t>November 22: “...The loud cry of the third angel has already begun in the revelation of the righteousness of Christ, the sin-pardoning Redeemer. This is the beginning of the light of the angel whose glory shall fill the whole earth.” (</a:t>
            </a:r>
            <a:r>
              <a:rPr lang="en-US" i="1" dirty="0"/>
              <a:t>Review &amp; Herald</a:t>
            </a:r>
            <a:r>
              <a:rPr lang="en-US" dirty="0"/>
              <a:t>, November 22, 1892 paragraph 7)</a:t>
            </a:r>
          </a:p>
        </p:txBody>
      </p:sp>
    </p:spTree>
    <p:extLst>
      <p:ext uri="{BB962C8B-B14F-4D97-AF65-F5344CB8AC3E}">
        <p14:creationId xmlns:p14="http://schemas.microsoft.com/office/powerpoint/2010/main" val="22145652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4171</TotalTime>
  <Words>2675</Words>
  <Application>Microsoft Macintosh PowerPoint</Application>
  <PresentationFormat>On-screen Show (4:3)</PresentationFormat>
  <Paragraphs>88</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Gallery</vt:lpstr>
      <vt:lpstr>Righteousness intensely practical: facing the best and the worst</vt:lpstr>
      <vt:lpstr>Review</vt:lpstr>
      <vt:lpstr>Preview</vt:lpstr>
      <vt:lpstr>1890</vt:lpstr>
      <vt:lpstr>1890</vt:lpstr>
      <vt:lpstr>1891</vt:lpstr>
      <vt:lpstr>1892</vt:lpstr>
      <vt:lpstr>1892</vt:lpstr>
      <vt:lpstr>1892</vt:lpstr>
      <vt:lpstr>1892</vt:lpstr>
      <vt:lpstr>1892</vt:lpstr>
      <vt:lpstr>1892</vt:lpstr>
      <vt:lpstr>1893</vt:lpstr>
      <vt:lpstr>1893</vt:lpstr>
      <vt:lpstr>1893</vt:lpstr>
      <vt:lpstr>1893</vt:lpstr>
      <vt:lpstr>1894</vt:lpstr>
      <vt:lpstr>1895</vt:lpstr>
      <vt:lpstr>1895</vt:lpstr>
      <vt:lpstr>1895</vt:lpstr>
      <vt:lpstr>1895</vt:lpstr>
      <vt:lpstr>1895</vt:lpstr>
      <vt:lpstr>1896</vt:lpstr>
      <vt:lpstr>1896</vt:lpstr>
      <vt:lpstr>1896</vt:lpstr>
      <vt:lpstr>1896</vt:lpstr>
      <vt:lpstr>1896</vt:lpstr>
      <vt:lpstr>1896</vt:lpstr>
      <vt:lpstr>1897</vt:lpstr>
      <vt:lpstr>1898</vt:lpstr>
      <vt:lpstr>1899</vt:lpstr>
      <vt:lpstr>1899</vt:lpstr>
      <vt:lpstr>Summary of 1890-1899</vt:lpstr>
      <vt:lpstr>Thought question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Bischoff</dc:creator>
  <cp:lastModifiedBy>Fred Bischoff</cp:lastModifiedBy>
  <cp:revision>51</cp:revision>
  <dcterms:created xsi:type="dcterms:W3CDTF">2018-05-15T03:58:05Z</dcterms:created>
  <dcterms:modified xsi:type="dcterms:W3CDTF">2018-05-20T01:34:25Z</dcterms:modified>
</cp:coreProperties>
</file>