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1"/>
  </p:notesMasterIdLst>
  <p:sldIdLst>
    <p:sldId id="507" r:id="rId2"/>
    <p:sldId id="508" r:id="rId3"/>
    <p:sldId id="509" r:id="rId4"/>
    <p:sldId id="510" r:id="rId5"/>
    <p:sldId id="511" r:id="rId6"/>
    <p:sldId id="548" r:id="rId7"/>
    <p:sldId id="512" r:id="rId8"/>
    <p:sldId id="551" r:id="rId9"/>
    <p:sldId id="555" r:id="rId10"/>
    <p:sldId id="513" r:id="rId11"/>
    <p:sldId id="553" r:id="rId12"/>
    <p:sldId id="514" r:id="rId13"/>
    <p:sldId id="549" r:id="rId14"/>
    <p:sldId id="554" r:id="rId15"/>
    <p:sldId id="515" r:id="rId16"/>
    <p:sldId id="516" r:id="rId17"/>
    <p:sldId id="517" r:id="rId18"/>
    <p:sldId id="552" r:id="rId19"/>
    <p:sldId id="518" r:id="rId20"/>
    <p:sldId id="519" r:id="rId21"/>
    <p:sldId id="556" r:id="rId22"/>
    <p:sldId id="520" r:id="rId23"/>
    <p:sldId id="521" r:id="rId24"/>
    <p:sldId id="522" r:id="rId25"/>
    <p:sldId id="550" r:id="rId26"/>
    <p:sldId id="523" r:id="rId27"/>
    <p:sldId id="557" r:id="rId28"/>
    <p:sldId id="524" r:id="rId29"/>
    <p:sldId id="47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13"/>
  </p:normalViewPr>
  <p:slideViewPr>
    <p:cSldViewPr snapToGrid="0" snapToObjects="1">
      <p:cViewPr varScale="1">
        <p:scale>
          <a:sx n="120" d="100"/>
          <a:sy n="120" d="100"/>
        </p:scale>
        <p:origin x="200"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D62403-2ED3-9547-9BAD-1B9980C793E1}" type="datetimeFigureOut">
              <a:rPr lang="en-US" smtClean="0"/>
              <a:t>5/19/18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2EB3AB-DB83-5244-A7DD-C84847C79678}" type="slidenum">
              <a:rPr lang="en-US" smtClean="0"/>
              <a:t>‹#›</a:t>
            </a:fld>
            <a:endParaRPr lang="en-US"/>
          </a:p>
        </p:txBody>
      </p:sp>
    </p:spTree>
    <p:extLst>
      <p:ext uri="{BB962C8B-B14F-4D97-AF65-F5344CB8AC3E}">
        <p14:creationId xmlns:p14="http://schemas.microsoft.com/office/powerpoint/2010/main" val="428453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B60A84-5AA3-C546-85B6-727AFE6F8FC0}" type="slidenum">
              <a:rPr lang="en-US" smtClean="0"/>
              <a:t>1</a:t>
            </a:fld>
            <a:endParaRPr lang="en-US"/>
          </a:p>
        </p:txBody>
      </p:sp>
    </p:spTree>
    <p:extLst>
      <p:ext uri="{BB962C8B-B14F-4D97-AF65-F5344CB8AC3E}">
        <p14:creationId xmlns:p14="http://schemas.microsoft.com/office/powerpoint/2010/main" val="275164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3F1C1F-61AE-8A4E-97A0-2F97245D6442}" type="datetimeFigureOut">
              <a:rPr lang="en-US" smtClean="0"/>
              <a:t>5/19/18</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33EA0201-6C50-FE40-ADE6-14E4CE847138}"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5105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F1C1F-61AE-8A4E-97A0-2F97245D6442}"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A0201-6C50-FE40-ADE6-14E4CE847138}" type="slidenum">
              <a:rPr lang="en-US" smtClean="0"/>
              <a:t>‹#›</a:t>
            </a:fld>
            <a:endParaRPr lang="en-US"/>
          </a:p>
        </p:txBody>
      </p:sp>
    </p:spTree>
    <p:extLst>
      <p:ext uri="{BB962C8B-B14F-4D97-AF65-F5344CB8AC3E}">
        <p14:creationId xmlns:p14="http://schemas.microsoft.com/office/powerpoint/2010/main" val="4045051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F1C1F-61AE-8A4E-97A0-2F97245D6442}"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A0201-6C50-FE40-ADE6-14E4CE847138}"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335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F1C1F-61AE-8A4E-97A0-2F97245D6442}"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A0201-6C50-FE40-ADE6-14E4CE847138}"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0970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3F1C1F-61AE-8A4E-97A0-2F97245D6442}" type="datetimeFigureOut">
              <a:rPr lang="en-US" smtClean="0"/>
              <a:t>5/19/18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A0201-6C50-FE40-ADE6-14E4CE847138}"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4038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3F1C1F-61AE-8A4E-97A0-2F97245D6442}" type="datetimeFigureOut">
              <a:rPr lang="en-US" smtClean="0"/>
              <a:t>5/19/18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A0201-6C50-FE40-ADE6-14E4CE847138}"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8446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3F1C1F-61AE-8A4E-97A0-2F97245D6442}" type="datetimeFigureOut">
              <a:rPr lang="en-US" smtClean="0"/>
              <a:t>5/19/18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EA0201-6C50-FE40-ADE6-14E4CE847138}" type="slidenum">
              <a:rPr lang="en-US" smtClean="0"/>
              <a:t>‹#›</a:t>
            </a:fld>
            <a:endParaRPr lang="en-US"/>
          </a:p>
        </p:txBody>
      </p:sp>
    </p:spTree>
    <p:extLst>
      <p:ext uri="{BB962C8B-B14F-4D97-AF65-F5344CB8AC3E}">
        <p14:creationId xmlns:p14="http://schemas.microsoft.com/office/powerpoint/2010/main" val="174411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3F1C1F-61AE-8A4E-97A0-2F97245D6442}" type="datetimeFigureOut">
              <a:rPr lang="en-US" smtClean="0"/>
              <a:t>5/19/18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EA0201-6C50-FE40-ADE6-14E4CE847138}" type="slidenum">
              <a:rPr lang="en-US" smtClean="0"/>
              <a:t>‹#›</a:t>
            </a:fld>
            <a:endParaRPr lang="en-US"/>
          </a:p>
        </p:txBody>
      </p:sp>
    </p:spTree>
    <p:extLst>
      <p:ext uri="{BB962C8B-B14F-4D97-AF65-F5344CB8AC3E}">
        <p14:creationId xmlns:p14="http://schemas.microsoft.com/office/powerpoint/2010/main" val="393338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F1C1F-61AE-8A4E-97A0-2F97245D6442}" type="datetimeFigureOut">
              <a:rPr lang="en-US" smtClean="0"/>
              <a:t>5/19/18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EA0201-6C50-FE40-ADE6-14E4CE847138}" type="slidenum">
              <a:rPr lang="en-US" smtClean="0"/>
              <a:t>‹#›</a:t>
            </a:fld>
            <a:endParaRPr lang="en-US"/>
          </a:p>
        </p:txBody>
      </p:sp>
    </p:spTree>
    <p:extLst>
      <p:ext uri="{BB962C8B-B14F-4D97-AF65-F5344CB8AC3E}">
        <p14:creationId xmlns:p14="http://schemas.microsoft.com/office/powerpoint/2010/main" val="952670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A3F1C1F-61AE-8A4E-97A0-2F97245D6442}" type="datetimeFigureOut">
              <a:rPr lang="en-US" smtClean="0"/>
              <a:t>5/19/18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A0201-6C50-FE40-ADE6-14E4CE847138}"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582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A3F1C1F-61AE-8A4E-97A0-2F97245D6442}" type="datetimeFigureOut">
              <a:rPr lang="en-US" smtClean="0"/>
              <a:t>5/19/18</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33EA0201-6C50-FE40-ADE6-14E4CE847138}"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501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A3F1C1F-61AE-8A4E-97A0-2F97245D6442}" type="datetimeFigureOut">
              <a:rPr lang="en-US" smtClean="0"/>
              <a:t>5/19/18</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33EA0201-6C50-FE40-ADE6-14E4CE847138}" type="slidenum">
              <a:rPr lang="en-US" smtClean="0"/>
              <a:t>‹#›</a:t>
            </a:fld>
            <a:endParaRPr lang="en-US"/>
          </a:p>
        </p:txBody>
      </p:sp>
    </p:spTree>
    <p:extLst>
      <p:ext uri="{BB962C8B-B14F-4D97-AF65-F5344CB8AC3E}">
        <p14:creationId xmlns:p14="http://schemas.microsoft.com/office/powerpoint/2010/main" val="33254459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dbischoff.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aplib.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5C1F940-6310-B94C-B74A-98FAD0C9C9E0}"/>
              </a:ext>
            </a:extLst>
          </p:cNvPr>
          <p:cNvSpPr>
            <a:spLocks noGrp="1"/>
          </p:cNvSpPr>
          <p:nvPr>
            <p:ph type="ctrTitle"/>
          </p:nvPr>
        </p:nvSpPr>
        <p:spPr>
          <a:xfrm>
            <a:off x="472970" y="1458974"/>
            <a:ext cx="8552793" cy="1906073"/>
          </a:xfrm>
        </p:spPr>
        <p:txBody>
          <a:bodyPr anchor="ctr" anchorCtr="0">
            <a:normAutofit/>
          </a:bodyPr>
          <a:lstStyle/>
          <a:p>
            <a:pPr marL="7144" indent="-7144"/>
            <a:r>
              <a:rPr lang="en-US" sz="3600" dirty="0"/>
              <a:t>Righteousness counterfeited: foundations shaken</a:t>
            </a:r>
          </a:p>
        </p:txBody>
      </p:sp>
      <p:sp>
        <p:nvSpPr>
          <p:cNvPr id="11" name="Subtitle 2">
            <a:extLst>
              <a:ext uri="{FF2B5EF4-FFF2-40B4-BE49-F238E27FC236}">
                <a16:creationId xmlns:a16="http://schemas.microsoft.com/office/drawing/2014/main" id="{8D62D13D-8449-4241-B0EF-7625D8CAA4DB}"/>
              </a:ext>
            </a:extLst>
          </p:cNvPr>
          <p:cNvSpPr>
            <a:spLocks noGrp="1"/>
          </p:cNvSpPr>
          <p:nvPr>
            <p:ph type="subTitle" idx="1"/>
          </p:nvPr>
        </p:nvSpPr>
        <p:spPr>
          <a:xfrm>
            <a:off x="2349063" y="3631777"/>
            <a:ext cx="7069310" cy="733216"/>
          </a:xfrm>
        </p:spPr>
        <p:txBody>
          <a:bodyPr>
            <a:normAutofit fontScale="77500" lnSpcReduction="20000"/>
          </a:bodyPr>
          <a:lstStyle/>
          <a:p>
            <a:r>
              <a:rPr lang="en-US" dirty="0"/>
              <a:t>Fred bischoff</a:t>
            </a:r>
          </a:p>
          <a:p>
            <a:r>
              <a:rPr lang="en-US" dirty="0">
                <a:hlinkClick r:id="rId3"/>
              </a:rPr>
              <a:t>www.Fredbischoff.com</a:t>
            </a:r>
            <a:r>
              <a:rPr lang="en-US" dirty="0"/>
              <a:t> • </a:t>
            </a:r>
            <a:r>
              <a:rPr lang="en-US" dirty="0">
                <a:hlinkClick r:id="rId4"/>
              </a:rPr>
              <a:t>www.aplib.org</a:t>
            </a:r>
            <a:endParaRPr lang="en-US" dirty="0"/>
          </a:p>
        </p:txBody>
      </p:sp>
      <p:sp>
        <p:nvSpPr>
          <p:cNvPr id="12" name="Rectangle 11">
            <a:extLst>
              <a:ext uri="{FF2B5EF4-FFF2-40B4-BE49-F238E27FC236}">
                <a16:creationId xmlns:a16="http://schemas.microsoft.com/office/drawing/2014/main" id="{98CD63F1-8A16-B648-AB1E-262099EE3CAA}"/>
              </a:ext>
            </a:extLst>
          </p:cNvPr>
          <p:cNvSpPr/>
          <p:nvPr/>
        </p:nvSpPr>
        <p:spPr>
          <a:xfrm>
            <a:off x="1767954" y="3039239"/>
            <a:ext cx="3547125" cy="369332"/>
          </a:xfrm>
          <a:prstGeom prst="rect">
            <a:avLst/>
          </a:prstGeom>
        </p:spPr>
        <p:txBody>
          <a:bodyPr wrap="none">
            <a:spAutoFit/>
          </a:bodyPr>
          <a:lstStyle/>
          <a:p>
            <a:r>
              <a:rPr lang="en-US" cap="all" dirty="0"/>
              <a:t>Christ Our Righteousness: 5</a:t>
            </a:r>
          </a:p>
        </p:txBody>
      </p:sp>
    </p:spTree>
    <p:extLst>
      <p:ext uri="{BB962C8B-B14F-4D97-AF65-F5344CB8AC3E}">
        <p14:creationId xmlns:p14="http://schemas.microsoft.com/office/powerpoint/2010/main" val="4217212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1902</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60703"/>
            <a:ext cx="6571343" cy="3936058"/>
          </a:xfrm>
        </p:spPr>
        <p:txBody>
          <a:bodyPr>
            <a:normAutofit/>
          </a:bodyPr>
          <a:lstStyle/>
          <a:p>
            <a:r>
              <a:rPr lang="en-US" dirty="0"/>
              <a:t>February 5: Need for “the old hands, the aged workers”; many “have fallen asleep in Jesus”; “greatly appreciate the help of those who are left alive” (Lt. 47, 1902; in </a:t>
            </a:r>
            <a:r>
              <a:rPr lang="en-US" i="1" dirty="0"/>
              <a:t>Ibid.</a:t>
            </a:r>
            <a:r>
              <a:rPr lang="en-US" dirty="0"/>
              <a:t>, page 219.3&amp;4) The importance is increasing of the early eyewitnesses of God’s leading and teaching.</a:t>
            </a:r>
          </a:p>
        </p:txBody>
      </p:sp>
    </p:spTree>
    <p:extLst>
      <p:ext uri="{BB962C8B-B14F-4D97-AF65-F5344CB8AC3E}">
        <p14:creationId xmlns:p14="http://schemas.microsoft.com/office/powerpoint/2010/main" val="735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1902</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60703"/>
            <a:ext cx="6571343" cy="3936058"/>
          </a:xfrm>
        </p:spPr>
        <p:txBody>
          <a:bodyPr>
            <a:normAutofit/>
          </a:bodyPr>
          <a:lstStyle/>
          <a:p>
            <a:r>
              <a:rPr lang="en-US" dirty="0"/>
              <a:t>February 18:  The </a:t>
            </a:r>
            <a:r>
              <a:rPr lang="en-US" i="1" dirty="0"/>
              <a:t>Battle Creek Sanitarium </a:t>
            </a:r>
            <a:r>
              <a:rPr lang="en-US" dirty="0"/>
              <a:t>burns down, with the loss of just one life (</a:t>
            </a:r>
            <a:r>
              <a:rPr lang="en-US" i="1" dirty="0"/>
              <a:t>Ellen G. White, </a:t>
            </a:r>
            <a:r>
              <a:rPr lang="en-US" dirty="0"/>
              <a:t>Biography Volume 5, page 148.1-3; 150.1). Ellen White recalled Kellogg’s earlier thoughts of continuing the work of reform in the very planning, location and operation of our flagship </a:t>
            </a:r>
            <a:r>
              <a:rPr lang="en-US" i="1" dirty="0"/>
              <a:t>health institution </a:t>
            </a:r>
            <a:r>
              <a:rPr lang="en-US" dirty="0"/>
              <a:t>(in harmony with the work of justification by faith applied to the </a:t>
            </a:r>
            <a:r>
              <a:rPr lang="en-US" i="1" dirty="0"/>
              <a:t>health work</a:t>
            </a:r>
            <a:r>
              <a:rPr lang="en-US" dirty="0"/>
              <a:t> addressed to Dr. Maxson October 12, 1896). But this direction is abandoned as he plans an even bigger “temple of truth” in that same location (</a:t>
            </a:r>
            <a:r>
              <a:rPr lang="en-US" i="1" dirty="0"/>
              <a:t>Ibid.</a:t>
            </a:r>
            <a:r>
              <a:rPr lang="en-US" dirty="0"/>
              <a:t>, pages 151.6 to 152.2).</a:t>
            </a:r>
          </a:p>
        </p:txBody>
      </p:sp>
    </p:spTree>
    <p:extLst>
      <p:ext uri="{BB962C8B-B14F-4D97-AF65-F5344CB8AC3E}">
        <p14:creationId xmlns:p14="http://schemas.microsoft.com/office/powerpoint/2010/main" val="113460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1902</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60705"/>
            <a:ext cx="6571343" cy="3914793"/>
          </a:xfrm>
        </p:spPr>
        <p:txBody>
          <a:bodyPr>
            <a:normAutofit/>
          </a:bodyPr>
          <a:lstStyle/>
          <a:p>
            <a:r>
              <a:rPr lang="en-US" dirty="0"/>
              <a:t>July 7: </a:t>
            </a:r>
            <a:r>
              <a:rPr lang="en-US" b="1" i="1" dirty="0"/>
              <a:t>Ellen White </a:t>
            </a:r>
            <a:r>
              <a:rPr lang="en-US" dirty="0"/>
              <a:t>writes </a:t>
            </a:r>
            <a:r>
              <a:rPr lang="en-US" b="1" i="1" dirty="0"/>
              <a:t>E. J. Waggoner</a:t>
            </a:r>
            <a:r>
              <a:rPr lang="en-US" dirty="0"/>
              <a:t>, regarding the importance of understanding and presenting the book of Revelation. "No one mind can do this work alone. Although we have in trust the grandest and most important truth ever presented to the world, we are only babes, as far as understanding truth in all its bearings is concerned…. The theme of greatest importance is the third angel's message, embracing the messages of the first and second angels. </a:t>
            </a:r>
          </a:p>
        </p:txBody>
      </p:sp>
    </p:spTree>
    <p:extLst>
      <p:ext uri="{BB962C8B-B14F-4D97-AF65-F5344CB8AC3E}">
        <p14:creationId xmlns:p14="http://schemas.microsoft.com/office/powerpoint/2010/main" val="341915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1902</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0072"/>
            <a:ext cx="6571343" cy="3776570"/>
          </a:xfrm>
        </p:spPr>
        <p:txBody>
          <a:bodyPr>
            <a:normAutofit/>
          </a:bodyPr>
          <a:lstStyle/>
          <a:p>
            <a:r>
              <a:rPr lang="en-US" dirty="0"/>
              <a:t>“All should understand the truths contained in these messages and demonstrate them in daily life, for this is essential to salvation. We shall have to study earnestly, prayerfully, in order to understand these grand truths; and our power to learn and comprehend will be taxed to the utmost." (Lt. 97, 1902; in </a:t>
            </a:r>
            <a:r>
              <a:rPr lang="en-US" i="1" dirty="0"/>
              <a:t>Manuscript Releases</a:t>
            </a:r>
            <a:r>
              <a:rPr lang="en-US" dirty="0"/>
              <a:t>, Volume 12, page 212.3). (Note how “intensely practical” the message and mission are.)</a:t>
            </a:r>
          </a:p>
        </p:txBody>
      </p:sp>
    </p:spTree>
    <p:extLst>
      <p:ext uri="{BB962C8B-B14F-4D97-AF65-F5344CB8AC3E}">
        <p14:creationId xmlns:p14="http://schemas.microsoft.com/office/powerpoint/2010/main" val="367836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1902</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60703"/>
            <a:ext cx="6571343" cy="3936058"/>
          </a:xfrm>
        </p:spPr>
        <p:txBody>
          <a:bodyPr>
            <a:normAutofit/>
          </a:bodyPr>
          <a:lstStyle/>
          <a:p>
            <a:r>
              <a:rPr lang="en-US" dirty="0"/>
              <a:t>December 30:  The </a:t>
            </a:r>
            <a:r>
              <a:rPr lang="en-US" i="1" dirty="0"/>
              <a:t>Review and Herald Publishing House </a:t>
            </a:r>
            <a:r>
              <a:rPr lang="en-US" dirty="0"/>
              <a:t>burns down (</a:t>
            </a:r>
            <a:r>
              <a:rPr lang="en-US" i="1" dirty="0"/>
              <a:t>Ellen G. White, </a:t>
            </a:r>
            <a:r>
              <a:rPr lang="en-US" dirty="0"/>
              <a:t>Biography Volume 5, page 223.1-3). The “sword of fire” had continued its work in Battle Creek due to the failure to walk the path of repentance. The plates for Loughborough’s 1892 book </a:t>
            </a:r>
            <a:r>
              <a:rPr lang="en-US" i="1" dirty="0"/>
              <a:t>The Rise and Progress of Seventh-day Adventists </a:t>
            </a:r>
            <a:r>
              <a:rPr lang="en-US" dirty="0"/>
              <a:t>are destroyed. What is the response of institutions and individuals to these disasters? The publishing work would not be rebuilt in Battle Creek. </a:t>
            </a:r>
          </a:p>
        </p:txBody>
      </p:sp>
    </p:spTree>
    <p:extLst>
      <p:ext uri="{BB962C8B-B14F-4D97-AF65-F5344CB8AC3E}">
        <p14:creationId xmlns:p14="http://schemas.microsoft.com/office/powerpoint/2010/main" val="1060090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1902</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0071"/>
            <a:ext cx="6571343" cy="2936376"/>
          </a:xfrm>
        </p:spPr>
        <p:txBody>
          <a:bodyPr>
            <a:normAutofit/>
          </a:bodyPr>
          <a:lstStyle/>
          <a:p>
            <a:r>
              <a:rPr lang="en-US" dirty="0" err="1"/>
              <a:t>Elmshaven</a:t>
            </a:r>
            <a:r>
              <a:rPr lang="en-US" dirty="0"/>
              <a:t> writing room is added. (</a:t>
            </a:r>
            <a:r>
              <a:rPr lang="en-US" i="1" dirty="0"/>
              <a:t>Ellen G. White, </a:t>
            </a:r>
            <a:r>
              <a:rPr lang="en-US" dirty="0"/>
              <a:t>Biography Volume 5, page 185.5) </a:t>
            </a:r>
          </a:p>
        </p:txBody>
      </p:sp>
    </p:spTree>
    <p:extLst>
      <p:ext uri="{BB962C8B-B14F-4D97-AF65-F5344CB8AC3E}">
        <p14:creationId xmlns:p14="http://schemas.microsoft.com/office/powerpoint/2010/main" val="2260425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0072"/>
            <a:ext cx="6571343" cy="3734040"/>
          </a:xfrm>
        </p:spPr>
        <p:txBody>
          <a:bodyPr>
            <a:normAutofit/>
          </a:bodyPr>
          <a:lstStyle/>
          <a:p>
            <a:r>
              <a:rPr lang="en-US" dirty="0"/>
              <a:t>January 1: </a:t>
            </a:r>
            <a:r>
              <a:rPr lang="en-US" b="1" i="1" dirty="0"/>
              <a:t>Ellen White </a:t>
            </a:r>
            <a:r>
              <a:rPr lang="en-US" dirty="0"/>
              <a:t>writes "What Might Have Been" regarding 1901 GC Session--"a Pentecostal season” that failed to occur. (</a:t>
            </a:r>
            <a:r>
              <a:rPr lang="en-US" i="1" dirty="0"/>
              <a:t>Testimonies for the Church, </a:t>
            </a:r>
            <a:r>
              <a:rPr lang="en-US" dirty="0"/>
              <a:t>Volume 8, page 104.1, following) </a:t>
            </a:r>
          </a:p>
          <a:p>
            <a:r>
              <a:rPr lang="en-US" dirty="0"/>
              <a:t>January 14: </a:t>
            </a:r>
            <a:r>
              <a:rPr lang="en-US" b="1" i="1" dirty="0"/>
              <a:t>Ellen White </a:t>
            </a:r>
            <a:r>
              <a:rPr lang="en-US" dirty="0"/>
              <a:t>writes that the 1901 GC Session was "the greatest, the most terrible, sorrow of my life. No change was made." (Lt. 17, 1903; in </a:t>
            </a:r>
            <a:r>
              <a:rPr lang="en-US" i="1" dirty="0"/>
              <a:t>Manuscript Releases</a:t>
            </a:r>
            <a:r>
              <a:rPr lang="en-US" dirty="0"/>
              <a:t>, Volume 13, page 122.3).</a:t>
            </a:r>
          </a:p>
          <a:p>
            <a:r>
              <a:rPr lang="en-US" b="1" i="1" dirty="0"/>
              <a:t>Uriah Smith </a:t>
            </a:r>
            <a:r>
              <a:rPr lang="en-US" dirty="0"/>
              <a:t>dies</a:t>
            </a:r>
          </a:p>
        </p:txBody>
      </p:sp>
    </p:spTree>
    <p:extLst>
      <p:ext uri="{BB962C8B-B14F-4D97-AF65-F5344CB8AC3E}">
        <p14:creationId xmlns:p14="http://schemas.microsoft.com/office/powerpoint/2010/main" val="1048402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60707"/>
            <a:ext cx="6571343" cy="2319908"/>
          </a:xfrm>
        </p:spPr>
        <p:txBody>
          <a:bodyPr>
            <a:normAutofit/>
          </a:bodyPr>
          <a:lstStyle/>
          <a:p>
            <a:r>
              <a:rPr lang="en-US" dirty="0"/>
              <a:t>March 30: If people of God “had obeyed His word”, “would today be in the heavenly Canaan” (</a:t>
            </a:r>
            <a:r>
              <a:rPr lang="en-US" i="1" dirty="0"/>
              <a:t>General Conference Bulletin</a:t>
            </a:r>
            <a:r>
              <a:rPr lang="en-US" dirty="0"/>
              <a:t>, March 30, 1903, paragraph 25; DELAY)</a:t>
            </a:r>
          </a:p>
        </p:txBody>
      </p:sp>
    </p:spTree>
    <p:extLst>
      <p:ext uri="{BB962C8B-B14F-4D97-AF65-F5344CB8AC3E}">
        <p14:creationId xmlns:p14="http://schemas.microsoft.com/office/powerpoint/2010/main" val="1951142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60706"/>
            <a:ext cx="6571343" cy="3308735"/>
          </a:xfrm>
        </p:spPr>
        <p:txBody>
          <a:bodyPr>
            <a:normAutofit/>
          </a:bodyPr>
          <a:lstStyle/>
          <a:p>
            <a:r>
              <a:rPr lang="en-US" dirty="0"/>
              <a:t>April 3: “God does not endorse the efforts put forth by different ones to make the work of Dr. Kellogg as hard as possible, in order to build themselves up. God gave the light on </a:t>
            </a:r>
            <a:r>
              <a:rPr lang="en-US" i="1" dirty="0"/>
              <a:t>health reform</a:t>
            </a:r>
            <a:r>
              <a:rPr lang="en-US" dirty="0"/>
              <a:t>, and those who rejected it rejected God. One and another who knew better said that it all came from Dr. Kellogg, and they made war upon him. This had a bad influence on the doctor. He put on the coat of irritation and retaliation.” (</a:t>
            </a:r>
            <a:r>
              <a:rPr lang="en-US" i="1" dirty="0"/>
              <a:t>Ibid.</a:t>
            </a:r>
            <a:r>
              <a:rPr lang="en-US" dirty="0"/>
              <a:t>, April 6, 1903, paragraph 24) </a:t>
            </a:r>
          </a:p>
        </p:txBody>
      </p:sp>
    </p:spTree>
    <p:extLst>
      <p:ext uri="{BB962C8B-B14F-4D97-AF65-F5344CB8AC3E}">
        <p14:creationId xmlns:p14="http://schemas.microsoft.com/office/powerpoint/2010/main" val="2696816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62718"/>
            <a:ext cx="6571343" cy="2317898"/>
          </a:xfrm>
        </p:spPr>
        <p:txBody>
          <a:bodyPr>
            <a:normAutofit/>
          </a:bodyPr>
          <a:lstStyle/>
          <a:p>
            <a:r>
              <a:rPr lang="en-US" dirty="0"/>
              <a:t>April 14: Need for “the gray-haired pioneers” to “stand in their place in His work to-day” (</a:t>
            </a:r>
            <a:r>
              <a:rPr lang="en-US" i="1" dirty="0"/>
              <a:t>Ibid.</a:t>
            </a:r>
            <a:r>
              <a:rPr lang="en-US" dirty="0"/>
              <a:t>, April 14, 1903, paragraph 38) </a:t>
            </a:r>
          </a:p>
        </p:txBody>
      </p:sp>
    </p:spTree>
    <p:extLst>
      <p:ext uri="{BB962C8B-B14F-4D97-AF65-F5344CB8AC3E}">
        <p14:creationId xmlns:p14="http://schemas.microsoft.com/office/powerpoint/2010/main" val="355777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8152"/>
            <a:ext cx="6571343" cy="3665992"/>
          </a:xfrm>
        </p:spPr>
        <p:txBody>
          <a:bodyPr>
            <a:normAutofit/>
          </a:bodyPr>
          <a:lstStyle/>
          <a:p>
            <a:r>
              <a:rPr lang="en-US" dirty="0"/>
              <a:t>1890s was a decade of contrasting responses to the message of the faith of Jesus, stories of His unselfish love motivating revivals, conversions, missionary exploits, and physical healings, alongside continued unbelief and its root of selfishness, with their results—backsliding, compromise, failure to walk in the light, ego battles. </a:t>
            </a:r>
          </a:p>
          <a:p>
            <a:r>
              <a:rPr lang="en-US" dirty="0"/>
              <a:t>Mrs. Henry’s story appears to show what could have been, and the closing of a window of opportunity.</a:t>
            </a:r>
          </a:p>
        </p:txBody>
      </p:sp>
    </p:spTree>
    <p:extLst>
      <p:ext uri="{BB962C8B-B14F-4D97-AF65-F5344CB8AC3E}">
        <p14:creationId xmlns:p14="http://schemas.microsoft.com/office/powerpoint/2010/main" val="396654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68"/>
            <a:ext cx="7020025" cy="3861631"/>
          </a:xfrm>
        </p:spPr>
        <p:txBody>
          <a:bodyPr>
            <a:normAutofit/>
          </a:bodyPr>
          <a:lstStyle/>
          <a:p>
            <a:r>
              <a:rPr lang="en-US" dirty="0"/>
              <a:t>June 1: Need to “do as the Lord directed Moses to do”, “to rehearse ... all the dealing of the Lord”; the “early history of our work must be </a:t>
            </a:r>
            <a:r>
              <a:rPr lang="en-US" i="1" dirty="0"/>
              <a:t>republished</a:t>
            </a:r>
            <a:r>
              <a:rPr lang="en-US" dirty="0"/>
              <a:t>. Many of those who have since come into the truth are ignorant of the way in which the Lord wrought.</a:t>
            </a:r>
          </a:p>
        </p:txBody>
      </p:sp>
    </p:spTree>
    <p:extLst>
      <p:ext uri="{BB962C8B-B14F-4D97-AF65-F5344CB8AC3E}">
        <p14:creationId xmlns:p14="http://schemas.microsoft.com/office/powerpoint/2010/main" val="1380660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68"/>
            <a:ext cx="7020025" cy="3861631"/>
          </a:xfrm>
        </p:spPr>
        <p:txBody>
          <a:bodyPr>
            <a:normAutofit/>
          </a:bodyPr>
          <a:lstStyle/>
          <a:p>
            <a:r>
              <a:rPr lang="en-US" dirty="0"/>
              <a:t>“The experience of </a:t>
            </a:r>
            <a:r>
              <a:rPr lang="en-US" b="1" i="1" dirty="0"/>
              <a:t>William Miller </a:t>
            </a:r>
            <a:r>
              <a:rPr lang="en-US" dirty="0"/>
              <a:t>and his associates, of Captain </a:t>
            </a:r>
            <a:r>
              <a:rPr lang="en-US" b="1" i="1" dirty="0"/>
              <a:t>Joseph Bates</a:t>
            </a:r>
            <a:r>
              <a:rPr lang="en-US" dirty="0"/>
              <a:t>, and of other pioneers in the Advent message, should be kept before our people. Elder </a:t>
            </a:r>
            <a:r>
              <a:rPr lang="en-US" b="1" i="1" dirty="0"/>
              <a:t>Loughborough</a:t>
            </a:r>
            <a:r>
              <a:rPr lang="en-US" dirty="0"/>
              <a:t>'s book should receive attention. Our leading men should see what can be done for the </a:t>
            </a:r>
            <a:r>
              <a:rPr lang="en-US" i="1" dirty="0"/>
              <a:t>circulation of this book</a:t>
            </a:r>
            <a:r>
              <a:rPr lang="en-US" dirty="0"/>
              <a:t>." (Lt. 105, 1903; in </a:t>
            </a:r>
            <a:r>
              <a:rPr lang="en-US" i="1" dirty="0"/>
              <a:t>Manuscript Releases</a:t>
            </a:r>
            <a:r>
              <a:rPr lang="en-US" dirty="0"/>
              <a:t>, Volume 17, page 344.3&amp;4). ”</a:t>
            </a:r>
            <a:r>
              <a:rPr lang="en-US" b="1" i="1" dirty="0"/>
              <a:t>Loughborough</a:t>
            </a:r>
            <a:r>
              <a:rPr lang="en-US" dirty="0"/>
              <a:t>’s book” is the 1892 edition of his history of the movement, no longer able to be reprinted. </a:t>
            </a:r>
          </a:p>
        </p:txBody>
      </p:sp>
    </p:spTree>
    <p:extLst>
      <p:ext uri="{BB962C8B-B14F-4D97-AF65-F5344CB8AC3E}">
        <p14:creationId xmlns:p14="http://schemas.microsoft.com/office/powerpoint/2010/main" val="1840848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70"/>
            <a:ext cx="6456500" cy="2638886"/>
          </a:xfrm>
        </p:spPr>
        <p:txBody>
          <a:bodyPr>
            <a:normAutofit/>
          </a:bodyPr>
          <a:lstStyle/>
          <a:p>
            <a:r>
              <a:rPr lang="en-US" dirty="0"/>
              <a:t>October 2: </a:t>
            </a:r>
            <a:r>
              <a:rPr lang="en-US" b="1" i="1" dirty="0"/>
              <a:t>Ellen White </a:t>
            </a:r>
            <a:r>
              <a:rPr lang="en-US" dirty="0"/>
              <a:t>writes first of five documents addressing the danger of “free love,” in a letter to </a:t>
            </a:r>
            <a:r>
              <a:rPr lang="en-US" b="1" i="1" dirty="0"/>
              <a:t>E. J. Waggoner</a:t>
            </a:r>
            <a:r>
              <a:rPr lang="en-US" dirty="0"/>
              <a:t>. (Lt. 230, 1903; in </a:t>
            </a:r>
            <a:r>
              <a:rPr lang="en-US" i="1" dirty="0"/>
              <a:t>Manuscript Releases</a:t>
            </a:r>
            <a:r>
              <a:rPr lang="en-US" dirty="0"/>
              <a:t>, Volume 21, page 172.3. See syllabus for further study on this counterfeit of God’s unselfish love which comprises His righteousness.)</a:t>
            </a:r>
          </a:p>
        </p:txBody>
      </p:sp>
    </p:spTree>
    <p:extLst>
      <p:ext uri="{BB962C8B-B14F-4D97-AF65-F5344CB8AC3E}">
        <p14:creationId xmlns:p14="http://schemas.microsoft.com/office/powerpoint/2010/main" val="488103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70"/>
            <a:ext cx="6571343" cy="2351807"/>
          </a:xfrm>
        </p:spPr>
        <p:txBody>
          <a:bodyPr>
            <a:normAutofit/>
          </a:bodyPr>
          <a:lstStyle/>
          <a:p>
            <a:r>
              <a:rPr lang="en-US" dirty="0"/>
              <a:t>J. H. Kellogg </a:t>
            </a:r>
            <a:r>
              <a:rPr lang="en-US" i="1" dirty="0"/>
              <a:t>publishes </a:t>
            </a:r>
            <a:r>
              <a:rPr lang="en-US" dirty="0"/>
              <a:t>his book </a:t>
            </a:r>
            <a:r>
              <a:rPr lang="en-US" i="1" dirty="0"/>
              <a:t>The Living Temple </a:t>
            </a:r>
            <a:r>
              <a:rPr lang="en-US" dirty="0"/>
              <a:t>in spite of opposition by the General Conference due to the spiritualism/pantheism concepts in it (</a:t>
            </a:r>
            <a:r>
              <a:rPr lang="en-US" i="1" dirty="0"/>
              <a:t>Ellen G. White, </a:t>
            </a:r>
            <a:r>
              <a:rPr lang="en-US" dirty="0"/>
              <a:t>Biography Volume 5, pages 290.2 to 294.1). </a:t>
            </a:r>
          </a:p>
        </p:txBody>
      </p:sp>
    </p:spTree>
    <p:extLst>
      <p:ext uri="{BB962C8B-B14F-4D97-AF65-F5344CB8AC3E}">
        <p14:creationId xmlns:p14="http://schemas.microsoft.com/office/powerpoint/2010/main" val="517950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69"/>
            <a:ext cx="6571343" cy="3266208"/>
          </a:xfrm>
        </p:spPr>
        <p:txBody>
          <a:bodyPr>
            <a:normAutofit/>
          </a:bodyPr>
          <a:lstStyle/>
          <a:p>
            <a:r>
              <a:rPr lang="en-US" dirty="0"/>
              <a:t>October 22: In regard to Kellogg’s book </a:t>
            </a:r>
            <a:r>
              <a:rPr lang="en-US" b="1" i="1" dirty="0"/>
              <a:t>Ellen White </a:t>
            </a:r>
            <a:r>
              <a:rPr lang="en-US" dirty="0"/>
              <a:t>writes, “We need not the mysticism that is in this book. Those who entertain these sophistries will soon find themselves in a position where the enemy can talk with them, and lead them away from God. It is represented to me that the writer of this book is on a false track. He has lost sight of </a:t>
            </a:r>
            <a:r>
              <a:rPr lang="en-US" b="1" dirty="0"/>
              <a:t>the distinguishing truths </a:t>
            </a:r>
            <a:r>
              <a:rPr lang="en-US" dirty="0"/>
              <a:t>for this time. He knows not whither his steps are tending. </a:t>
            </a:r>
          </a:p>
        </p:txBody>
      </p:sp>
    </p:spTree>
    <p:extLst>
      <p:ext uri="{BB962C8B-B14F-4D97-AF65-F5344CB8AC3E}">
        <p14:creationId xmlns:p14="http://schemas.microsoft.com/office/powerpoint/2010/main" val="3174345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70"/>
            <a:ext cx="6571343" cy="3436328"/>
          </a:xfrm>
        </p:spPr>
        <p:txBody>
          <a:bodyPr>
            <a:normAutofit/>
          </a:bodyPr>
          <a:lstStyle/>
          <a:p>
            <a:r>
              <a:rPr lang="en-US" dirty="0"/>
              <a:t>“The track of truth lies close beside the track of error, and both tracks may seem to be one to minds which are not worked by the Holy Spirit, and which, therefore, are not quick to discern the difference between truth and error.” (</a:t>
            </a:r>
            <a:r>
              <a:rPr lang="en-US" i="1" dirty="0"/>
              <a:t>Review and Herald</a:t>
            </a:r>
            <a:r>
              <a:rPr lang="en-US" dirty="0"/>
              <a:t>, October 22, 1903 paragraph 2, in "Teach the Word”.  See syllabus for more study on Ellen White’s use of words related to “mystical”. See also the story of William Sadler.)</a:t>
            </a:r>
          </a:p>
        </p:txBody>
      </p:sp>
    </p:spTree>
    <p:extLst>
      <p:ext uri="{BB962C8B-B14F-4D97-AF65-F5344CB8AC3E}">
        <p14:creationId xmlns:p14="http://schemas.microsoft.com/office/powerpoint/2010/main" val="500628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70"/>
            <a:ext cx="6871169" cy="3787202"/>
          </a:xfrm>
        </p:spPr>
        <p:txBody>
          <a:bodyPr>
            <a:normAutofit/>
          </a:bodyPr>
          <a:lstStyle/>
          <a:p>
            <a:r>
              <a:rPr lang="en-US" dirty="0"/>
              <a:t>The initial opposition to the Loud Cry message was based on a false charge that it was undermining the landmarks (Ms. 13, 1889; in </a:t>
            </a:r>
            <a:r>
              <a:rPr lang="en-US" i="1" dirty="0"/>
              <a:t>EGW1888, </a:t>
            </a:r>
            <a:r>
              <a:rPr lang="en-US" dirty="0"/>
              <a:t>pages 518, 519). In the confusion that followed that misled opposition, by 1903-1905 the sanctuary landmark is under attack by A. F. Ballenger and J. H. Kellogg. (See </a:t>
            </a:r>
            <a:r>
              <a:rPr lang="en-US" i="1" dirty="0"/>
              <a:t>Manuscript Release</a:t>
            </a:r>
            <a:r>
              <a:rPr lang="en-US" dirty="0"/>
              <a:t>, Number 760, especially pages 4.4, 8.3, 10.2, 14.2, 15.2&amp;3, 21.1, 23.3.) </a:t>
            </a:r>
          </a:p>
          <a:p>
            <a:r>
              <a:rPr lang="en-US" dirty="0"/>
              <a:t>Peak year for number of EGW letters and manuscripts = 472. (See “Ellen White’s Writing History” under Reference section.) </a:t>
            </a:r>
          </a:p>
        </p:txBody>
      </p:sp>
    </p:spTree>
    <p:extLst>
      <p:ext uri="{BB962C8B-B14F-4D97-AF65-F5344CB8AC3E}">
        <p14:creationId xmlns:p14="http://schemas.microsoft.com/office/powerpoint/2010/main" val="206325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Summary of 1900-1903</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81969"/>
            <a:ext cx="6571343" cy="3808467"/>
          </a:xfrm>
        </p:spPr>
        <p:txBody>
          <a:bodyPr>
            <a:normAutofit/>
          </a:bodyPr>
          <a:lstStyle/>
          <a:p>
            <a:r>
              <a:rPr lang="en-US" dirty="0"/>
              <a:t>The need for the work of repentance and reformation reached a critical point at “the heart of the work” in Battle Creek. The work of scattering the ministries from Battle Creek began in a voluntary move of the college. The burning of the sanitarium and hospital is followed by plans for a bigger facility in the same location. What will its future be? The publishing work will be moved.</a:t>
            </a:r>
          </a:p>
        </p:txBody>
      </p:sp>
    </p:spTree>
    <p:extLst>
      <p:ext uri="{BB962C8B-B14F-4D97-AF65-F5344CB8AC3E}">
        <p14:creationId xmlns:p14="http://schemas.microsoft.com/office/powerpoint/2010/main" val="1200884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Thought question</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79531"/>
            <a:ext cx="6571343" cy="3450613"/>
          </a:xfrm>
        </p:spPr>
        <p:txBody>
          <a:bodyPr/>
          <a:lstStyle/>
          <a:p>
            <a:r>
              <a:rPr lang="en-US" dirty="0"/>
              <a:t>What forces are attempting to shake you off the foundations?</a:t>
            </a:r>
          </a:p>
        </p:txBody>
      </p:sp>
    </p:spTree>
    <p:extLst>
      <p:ext uri="{BB962C8B-B14F-4D97-AF65-F5344CB8AC3E}">
        <p14:creationId xmlns:p14="http://schemas.microsoft.com/office/powerpoint/2010/main" val="54673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0486D-3651-1D49-AF66-DFAAD6800C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44E652-3CAD-8046-B0A2-2A1E733084C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4295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err="1"/>
              <a:t>PReview</a:t>
            </a:r>
            <a:endParaRPr lang="en-US" dirty="0"/>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8153"/>
            <a:ext cx="6571343" cy="2936376"/>
          </a:xfrm>
        </p:spPr>
        <p:txBody>
          <a:bodyPr>
            <a:normAutofit/>
          </a:bodyPr>
          <a:lstStyle/>
          <a:p>
            <a:r>
              <a:rPr lang="en-US" dirty="0"/>
              <a:t>The early years of the 1900s will show the immediate results in confusion and disasters, while the global outreach of the church continues to expand! The battle between righteousness and unbelief, in the life and ministries of the church continues, with calls for deeper repentance.</a:t>
            </a:r>
          </a:p>
        </p:txBody>
      </p:sp>
    </p:spTree>
    <p:extLst>
      <p:ext uri="{BB962C8B-B14F-4D97-AF65-F5344CB8AC3E}">
        <p14:creationId xmlns:p14="http://schemas.microsoft.com/office/powerpoint/2010/main" val="66669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1900</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8153"/>
            <a:ext cx="6571343" cy="2936376"/>
          </a:xfrm>
        </p:spPr>
        <p:txBody>
          <a:bodyPr>
            <a:normAutofit/>
          </a:bodyPr>
          <a:lstStyle/>
          <a:p>
            <a:r>
              <a:rPr lang="en-US" dirty="0"/>
              <a:t>September: </a:t>
            </a:r>
            <a:r>
              <a:rPr lang="en-US" b="1" i="1" dirty="0"/>
              <a:t>Ellen White </a:t>
            </a:r>
            <a:r>
              <a:rPr lang="en-US" dirty="0"/>
              <a:t>returns from Australia; shortly purchases </a:t>
            </a:r>
            <a:r>
              <a:rPr lang="en-US" dirty="0" err="1"/>
              <a:t>Elmshaven</a:t>
            </a:r>
            <a:r>
              <a:rPr lang="en-US" dirty="0"/>
              <a:t> home. (</a:t>
            </a:r>
            <a:r>
              <a:rPr lang="en-US" i="1" dirty="0"/>
              <a:t>Ellen G. White, </a:t>
            </a:r>
            <a:r>
              <a:rPr lang="en-US" dirty="0"/>
              <a:t>Biography Volume 5, page 26.1; 34.3) </a:t>
            </a:r>
          </a:p>
          <a:p>
            <a:r>
              <a:rPr lang="en-US" dirty="0"/>
              <a:t>(See the syllabus for more study on intriguing statements of the importance of global events at the beginning of the Twentieth Century.)</a:t>
            </a:r>
          </a:p>
        </p:txBody>
      </p:sp>
    </p:spTree>
    <p:extLst>
      <p:ext uri="{BB962C8B-B14F-4D97-AF65-F5344CB8AC3E}">
        <p14:creationId xmlns:p14="http://schemas.microsoft.com/office/powerpoint/2010/main" val="2422933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1901</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8152"/>
            <a:ext cx="6571343" cy="3462791"/>
          </a:xfrm>
        </p:spPr>
        <p:txBody>
          <a:bodyPr>
            <a:normAutofit/>
          </a:bodyPr>
          <a:lstStyle/>
          <a:p>
            <a:r>
              <a:rPr lang="en-US" dirty="0"/>
              <a:t>April: At the General Conference Session </a:t>
            </a:r>
            <a:r>
              <a:rPr lang="en-US" b="1" i="1" dirty="0"/>
              <a:t>Ellen White </a:t>
            </a:r>
            <a:r>
              <a:rPr lang="en-US" dirty="0"/>
              <a:t>addresses both unbelief and rebellion, notwithstanding the numeric growth and world-wide expansion of the church in the 1890's under the spirit of the Loud Cry message. Light of the past 10 years “assented to” but “elements of unbelief” prevented light from being acted upon (</a:t>
            </a:r>
            <a:r>
              <a:rPr lang="en-US" i="1" dirty="0"/>
              <a:t>General Conference Bulletin</a:t>
            </a:r>
            <a:r>
              <a:rPr lang="en-US" dirty="0"/>
              <a:t>, April 3, 1901 paragraphs 1-3, 12; entire speech is very important; see also “Entry of Seventh-day Adventists into World Countries” in Reference section). </a:t>
            </a:r>
          </a:p>
        </p:txBody>
      </p:sp>
    </p:spTree>
    <p:extLst>
      <p:ext uri="{BB962C8B-B14F-4D97-AF65-F5344CB8AC3E}">
        <p14:creationId xmlns:p14="http://schemas.microsoft.com/office/powerpoint/2010/main" val="407017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1901</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3491" y="2058152"/>
            <a:ext cx="7202456" cy="3556263"/>
          </a:xfrm>
        </p:spPr>
        <p:txBody>
          <a:bodyPr>
            <a:normAutofit/>
          </a:bodyPr>
          <a:lstStyle/>
          <a:p>
            <a:r>
              <a:rPr lang="en-US" dirty="0"/>
              <a:t>At the same General Conference Session </a:t>
            </a:r>
            <a:r>
              <a:rPr lang="en-US" b="1" i="1" dirty="0"/>
              <a:t>W. W. Prescott </a:t>
            </a:r>
            <a:r>
              <a:rPr lang="en-US" dirty="0"/>
              <a:t>confesses the continuing opposition to the Minneapolis message (13 years), and calls for repentance (</a:t>
            </a:r>
            <a:r>
              <a:rPr lang="en-US" i="1" dirty="0"/>
              <a:t>Ibid.</a:t>
            </a:r>
            <a:r>
              <a:rPr lang="en-US" dirty="0"/>
              <a:t>, April 18, 1901, page 321.3-7). </a:t>
            </a:r>
          </a:p>
          <a:p>
            <a:r>
              <a:rPr lang="en-US" dirty="0"/>
              <a:t>The </a:t>
            </a:r>
            <a:r>
              <a:rPr lang="en-US" i="1" dirty="0"/>
              <a:t>organizational </a:t>
            </a:r>
            <a:r>
              <a:rPr lang="en-US" dirty="0"/>
              <a:t>structure of the church is changed by adding Union Conferences and removing the position of General Conference president. (See </a:t>
            </a:r>
            <a:r>
              <a:rPr lang="en-US" i="1" dirty="0"/>
              <a:t>Ellen G. White, </a:t>
            </a:r>
            <a:r>
              <a:rPr lang="en-US" dirty="0"/>
              <a:t>Biography Volume 5, page 91.4; 95.6.) Will the ”track of Romanism” be rejected successfully?</a:t>
            </a:r>
          </a:p>
        </p:txBody>
      </p:sp>
    </p:spTree>
    <p:extLst>
      <p:ext uri="{BB962C8B-B14F-4D97-AF65-F5344CB8AC3E}">
        <p14:creationId xmlns:p14="http://schemas.microsoft.com/office/powerpoint/2010/main" val="227971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1901</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4802" y="2058152"/>
            <a:ext cx="6675070" cy="3903735"/>
          </a:xfrm>
        </p:spPr>
        <p:txBody>
          <a:bodyPr>
            <a:normAutofit/>
          </a:bodyPr>
          <a:lstStyle/>
          <a:p>
            <a:r>
              <a:rPr lang="en-US" dirty="0"/>
              <a:t>The </a:t>
            </a:r>
            <a:r>
              <a:rPr lang="en-US" i="1" dirty="0"/>
              <a:t>college </a:t>
            </a:r>
            <a:r>
              <a:rPr lang="en-US" dirty="0"/>
              <a:t>is moved from Battle Creek to Berrien Springs by E. A. Sutherland and P. T. </a:t>
            </a:r>
            <a:r>
              <a:rPr lang="en-US" dirty="0" err="1"/>
              <a:t>Magan</a:t>
            </a:r>
            <a:r>
              <a:rPr lang="en-US" dirty="0"/>
              <a:t> and renamed Emmanuel Missionary College. (Recalled two years later: </a:t>
            </a:r>
            <a:r>
              <a:rPr lang="en-US" i="1" dirty="0"/>
              <a:t>General Conference Bulletin</a:t>
            </a:r>
            <a:r>
              <a:rPr lang="en-US" dirty="0"/>
              <a:t>, April 6, 1903 par. 3, in "Our Duty to Leave Battle Creek.”) </a:t>
            </a:r>
            <a:r>
              <a:rPr lang="en-US" dirty="0" err="1"/>
              <a:t>Magan</a:t>
            </a:r>
            <a:r>
              <a:rPr lang="en-US" dirty="0"/>
              <a:t> almost dies of typhoid fever, and writes to </a:t>
            </a:r>
            <a:r>
              <a:rPr lang="en-US" b="1" i="1" dirty="0"/>
              <a:t>Ellen White </a:t>
            </a:r>
            <a:r>
              <a:rPr lang="en-US" dirty="0"/>
              <a:t>in discouragement (</a:t>
            </a:r>
            <a:r>
              <a:rPr lang="en-US" i="1" dirty="0"/>
              <a:t>For God and CME</a:t>
            </a:r>
            <a:r>
              <a:rPr lang="en-US" dirty="0"/>
              <a:t>, Merlin Neff, p. 92). </a:t>
            </a:r>
          </a:p>
        </p:txBody>
      </p:sp>
    </p:spTree>
    <p:extLst>
      <p:ext uri="{BB962C8B-B14F-4D97-AF65-F5344CB8AC3E}">
        <p14:creationId xmlns:p14="http://schemas.microsoft.com/office/powerpoint/2010/main" val="4199607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1901</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4802" y="2058152"/>
            <a:ext cx="6675070" cy="3903735"/>
          </a:xfrm>
        </p:spPr>
        <p:txBody>
          <a:bodyPr>
            <a:normAutofit/>
          </a:bodyPr>
          <a:lstStyle/>
          <a:p>
            <a:r>
              <a:rPr lang="en-US" dirty="0"/>
              <a:t>She replies to encourage him, and to explain the insubordination behind the opposition to the work of applying gospel principles to education (</a:t>
            </a:r>
            <a:r>
              <a:rPr lang="en-US" i="1" dirty="0"/>
              <a:t>educational reform</a:t>
            </a:r>
            <a:r>
              <a:rPr lang="en-US" dirty="0"/>
              <a:t>). In that context she projected the possibility of a DELAY of the mission of Adventism "many more years” (Lt. 184, 1901; in </a:t>
            </a:r>
            <a:r>
              <a:rPr lang="en-US" i="1" dirty="0"/>
              <a:t>Manuscript Releases</a:t>
            </a:r>
            <a:r>
              <a:rPr lang="en-US" dirty="0"/>
              <a:t>, Volume 20, page 312.7; 313.1).  What will happen to the ministries remaining in Battle Creek?</a:t>
            </a:r>
          </a:p>
        </p:txBody>
      </p:sp>
    </p:spTree>
    <p:extLst>
      <p:ext uri="{BB962C8B-B14F-4D97-AF65-F5344CB8AC3E}">
        <p14:creationId xmlns:p14="http://schemas.microsoft.com/office/powerpoint/2010/main" val="322348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6EE3-9864-B046-9BE0-0B45614E9B79}"/>
              </a:ext>
            </a:extLst>
          </p:cNvPr>
          <p:cNvSpPr>
            <a:spLocks noGrp="1"/>
          </p:cNvSpPr>
          <p:nvPr>
            <p:ph type="title"/>
          </p:nvPr>
        </p:nvSpPr>
        <p:spPr/>
        <p:txBody>
          <a:bodyPr/>
          <a:lstStyle/>
          <a:p>
            <a:r>
              <a:rPr lang="en-US" dirty="0"/>
              <a:t>1901</a:t>
            </a:r>
          </a:p>
        </p:txBody>
      </p:sp>
      <p:sp>
        <p:nvSpPr>
          <p:cNvPr id="3" name="Content Placeholder 2">
            <a:extLst>
              <a:ext uri="{FF2B5EF4-FFF2-40B4-BE49-F238E27FC236}">
                <a16:creationId xmlns:a16="http://schemas.microsoft.com/office/drawing/2014/main" id="{4473FBCC-7D3C-7B44-832C-1A2DF5FD8663}"/>
              </a:ext>
            </a:extLst>
          </p:cNvPr>
          <p:cNvSpPr>
            <a:spLocks noGrp="1"/>
          </p:cNvSpPr>
          <p:nvPr>
            <p:ph idx="1"/>
          </p:nvPr>
        </p:nvSpPr>
        <p:spPr>
          <a:xfrm>
            <a:off x="1444802" y="2058152"/>
            <a:ext cx="6675070" cy="3903735"/>
          </a:xfrm>
        </p:spPr>
        <p:txBody>
          <a:bodyPr>
            <a:normAutofit/>
          </a:bodyPr>
          <a:lstStyle/>
          <a:p>
            <a:r>
              <a:rPr lang="en-US" dirty="0"/>
              <a:t>September 5: The theme of repentance in the messages to the churches in Revelation is applied in a pervasive sense, in a talk to church school teachers. “The life we live is to be one of continual repentance and humility. We need to repent constantly, that we may be constantly victorious. When we have true humility, we have victory.” (</a:t>
            </a:r>
            <a:r>
              <a:rPr lang="en-US" i="1" dirty="0"/>
              <a:t>SDA Bible Commentary</a:t>
            </a:r>
            <a:r>
              <a:rPr lang="en-US" dirty="0"/>
              <a:t>, Volume 7, page 959.9, 960.2; complete in Manuscript 92, 1901, paragraphs 6 &amp; 8.)</a:t>
            </a:r>
          </a:p>
        </p:txBody>
      </p:sp>
    </p:spTree>
    <p:extLst>
      <p:ext uri="{BB962C8B-B14F-4D97-AF65-F5344CB8AC3E}">
        <p14:creationId xmlns:p14="http://schemas.microsoft.com/office/powerpoint/2010/main" val="56760056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499</TotalTime>
  <Words>2019</Words>
  <Application>Microsoft Macintosh PowerPoint</Application>
  <PresentationFormat>On-screen Show (4:3)</PresentationFormat>
  <Paragraphs>65</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Gill Sans MT</vt:lpstr>
      <vt:lpstr>Gallery</vt:lpstr>
      <vt:lpstr>Righteousness counterfeited: foundations shaken</vt:lpstr>
      <vt:lpstr>Review</vt:lpstr>
      <vt:lpstr>PReview</vt:lpstr>
      <vt:lpstr>1900</vt:lpstr>
      <vt:lpstr>1901</vt:lpstr>
      <vt:lpstr>1901</vt:lpstr>
      <vt:lpstr>1901</vt:lpstr>
      <vt:lpstr>1901</vt:lpstr>
      <vt:lpstr>1901</vt:lpstr>
      <vt:lpstr>1902</vt:lpstr>
      <vt:lpstr>1902</vt:lpstr>
      <vt:lpstr>1902</vt:lpstr>
      <vt:lpstr>1902</vt:lpstr>
      <vt:lpstr>1902</vt:lpstr>
      <vt:lpstr>1902</vt:lpstr>
      <vt:lpstr>1903</vt:lpstr>
      <vt:lpstr>1903</vt:lpstr>
      <vt:lpstr>1903</vt:lpstr>
      <vt:lpstr>1903</vt:lpstr>
      <vt:lpstr>1903</vt:lpstr>
      <vt:lpstr>1903</vt:lpstr>
      <vt:lpstr>1903</vt:lpstr>
      <vt:lpstr>1903</vt:lpstr>
      <vt:lpstr>1903</vt:lpstr>
      <vt:lpstr>1903</vt:lpstr>
      <vt:lpstr>1903</vt:lpstr>
      <vt:lpstr>Summary of 1900-1903</vt:lpstr>
      <vt:lpstr>Thought question</vt:lpstr>
      <vt:lpstr>PowerPoint Presentation</vt:lpstr>
    </vt:vector>
  </TitlesOfParts>
  <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 Bischoff</dc:creator>
  <cp:lastModifiedBy>Fred Bischoff</cp:lastModifiedBy>
  <cp:revision>15</cp:revision>
  <dcterms:created xsi:type="dcterms:W3CDTF">2018-05-15T04:04:35Z</dcterms:created>
  <dcterms:modified xsi:type="dcterms:W3CDTF">2018-05-19T11:59:26Z</dcterms:modified>
</cp:coreProperties>
</file>