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525" r:id="rId2"/>
    <p:sldId id="526" r:id="rId3"/>
    <p:sldId id="560" r:id="rId4"/>
    <p:sldId id="527" r:id="rId5"/>
    <p:sldId id="556" r:id="rId6"/>
    <p:sldId id="555" r:id="rId7"/>
    <p:sldId id="528" r:id="rId8"/>
    <p:sldId id="551" r:id="rId9"/>
    <p:sldId id="529" r:id="rId10"/>
    <p:sldId id="558" r:id="rId11"/>
    <p:sldId id="554" r:id="rId12"/>
    <p:sldId id="530" r:id="rId13"/>
    <p:sldId id="531" r:id="rId14"/>
    <p:sldId id="561" r:id="rId15"/>
    <p:sldId id="532" r:id="rId16"/>
    <p:sldId id="537" r:id="rId17"/>
    <p:sldId id="562" r:id="rId18"/>
    <p:sldId id="538" r:id="rId19"/>
    <p:sldId id="539" r:id="rId20"/>
    <p:sldId id="540" r:id="rId21"/>
    <p:sldId id="563" r:id="rId22"/>
    <p:sldId id="559" r:id="rId23"/>
    <p:sldId id="542" r:id="rId24"/>
    <p:sldId id="543" r:id="rId25"/>
    <p:sldId id="541" r:id="rId26"/>
    <p:sldId id="544" r:id="rId27"/>
    <p:sldId id="545" r:id="rId28"/>
    <p:sldId id="54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8"/>
    <p:restoredTop sz="94613"/>
  </p:normalViewPr>
  <p:slideViewPr>
    <p:cSldViewPr snapToGrid="0" snapToObjects="1">
      <p:cViewPr varScale="1">
        <p:scale>
          <a:sx n="97" d="100"/>
          <a:sy n="97" d="100"/>
        </p:scale>
        <p:origin x="208"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64029-41D7-054A-B158-19478DE0DF9C}" type="datetimeFigureOut">
              <a:rPr lang="en-US" smtClean="0"/>
              <a:t>5/19/18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4D1F6-4D18-1B49-8853-892967955B82}" type="slidenum">
              <a:rPr lang="en-US" smtClean="0"/>
              <a:t>‹#›</a:t>
            </a:fld>
            <a:endParaRPr lang="en-US"/>
          </a:p>
        </p:txBody>
      </p:sp>
    </p:spTree>
    <p:extLst>
      <p:ext uri="{BB962C8B-B14F-4D97-AF65-F5344CB8AC3E}">
        <p14:creationId xmlns:p14="http://schemas.microsoft.com/office/powerpoint/2010/main" val="417613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60A84-5AA3-C546-85B6-727AFE6F8FC0}" type="slidenum">
              <a:rPr lang="en-US" smtClean="0"/>
              <a:t>1</a:t>
            </a:fld>
            <a:endParaRPr lang="en-US"/>
          </a:p>
        </p:txBody>
      </p:sp>
    </p:spTree>
    <p:extLst>
      <p:ext uri="{BB962C8B-B14F-4D97-AF65-F5344CB8AC3E}">
        <p14:creationId xmlns:p14="http://schemas.microsoft.com/office/powerpoint/2010/main" val="278612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6F7EB-9404-B241-A652-EED566D62650}" type="datetimeFigureOut">
              <a:rPr lang="en-US" smtClean="0"/>
              <a:t>5/19/18</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AD43310-5B0E-A043-B035-06FF97F1C83E}"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8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6F7EB-9404-B241-A652-EED566D62650}"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43310-5B0E-A043-B035-06FF97F1C83E}" type="slidenum">
              <a:rPr lang="en-US" smtClean="0"/>
              <a:t>‹#›</a:t>
            </a:fld>
            <a:endParaRPr lang="en-US"/>
          </a:p>
        </p:txBody>
      </p:sp>
    </p:spTree>
    <p:extLst>
      <p:ext uri="{BB962C8B-B14F-4D97-AF65-F5344CB8AC3E}">
        <p14:creationId xmlns:p14="http://schemas.microsoft.com/office/powerpoint/2010/main" val="357636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6F7EB-9404-B241-A652-EED566D62650}"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43310-5B0E-A043-B035-06FF97F1C83E}"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753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6F7EB-9404-B241-A652-EED566D62650}"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43310-5B0E-A043-B035-06FF97F1C83E}"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682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B6F7EB-9404-B241-A652-EED566D62650}" type="datetimeFigureOut">
              <a:rPr lang="en-US" smtClean="0"/>
              <a:t>5/19/18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43310-5B0E-A043-B035-06FF97F1C83E}"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75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B6F7EB-9404-B241-A652-EED566D62650}" type="datetimeFigureOut">
              <a:rPr lang="en-US" smtClean="0"/>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43310-5B0E-A043-B035-06FF97F1C83E}"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02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B6F7EB-9404-B241-A652-EED566D62650}" type="datetimeFigureOut">
              <a:rPr lang="en-US" smtClean="0"/>
              <a:t>5/19/18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43310-5B0E-A043-B035-06FF97F1C83E}" type="slidenum">
              <a:rPr lang="en-US" smtClean="0"/>
              <a:t>‹#›</a:t>
            </a:fld>
            <a:endParaRPr lang="en-US"/>
          </a:p>
        </p:txBody>
      </p:sp>
    </p:spTree>
    <p:extLst>
      <p:ext uri="{BB962C8B-B14F-4D97-AF65-F5344CB8AC3E}">
        <p14:creationId xmlns:p14="http://schemas.microsoft.com/office/powerpoint/2010/main" val="105373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B6F7EB-9404-B241-A652-EED566D62650}" type="datetimeFigureOut">
              <a:rPr lang="en-US" smtClean="0"/>
              <a:t>5/19/18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43310-5B0E-A043-B035-06FF97F1C83E}" type="slidenum">
              <a:rPr lang="en-US" smtClean="0"/>
              <a:t>‹#›</a:t>
            </a:fld>
            <a:endParaRPr lang="en-US"/>
          </a:p>
        </p:txBody>
      </p:sp>
    </p:spTree>
    <p:extLst>
      <p:ext uri="{BB962C8B-B14F-4D97-AF65-F5344CB8AC3E}">
        <p14:creationId xmlns:p14="http://schemas.microsoft.com/office/powerpoint/2010/main" val="20793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6F7EB-9404-B241-A652-EED566D62650}" type="datetimeFigureOut">
              <a:rPr lang="en-US" smtClean="0"/>
              <a:t>5/19/18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43310-5B0E-A043-B035-06FF97F1C83E}" type="slidenum">
              <a:rPr lang="en-US" smtClean="0"/>
              <a:t>‹#›</a:t>
            </a:fld>
            <a:endParaRPr lang="en-US"/>
          </a:p>
        </p:txBody>
      </p:sp>
    </p:spTree>
    <p:extLst>
      <p:ext uri="{BB962C8B-B14F-4D97-AF65-F5344CB8AC3E}">
        <p14:creationId xmlns:p14="http://schemas.microsoft.com/office/powerpoint/2010/main" val="382060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8B6F7EB-9404-B241-A652-EED566D62650}" type="datetimeFigureOut">
              <a:rPr lang="en-US" smtClean="0"/>
              <a:t>5/19/18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43310-5B0E-A043-B035-06FF97F1C83E}"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99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8B6F7EB-9404-B241-A652-EED566D62650}" type="datetimeFigureOut">
              <a:rPr lang="en-US" smtClean="0"/>
              <a:t>5/19/18</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AD43310-5B0E-A043-B035-06FF97F1C83E}"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391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8B6F7EB-9404-B241-A652-EED566D62650}" type="datetimeFigureOut">
              <a:rPr lang="en-US" smtClean="0"/>
              <a:t>5/19/18</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AD43310-5B0E-A043-B035-06FF97F1C83E}" type="slidenum">
              <a:rPr lang="en-US" smtClean="0"/>
              <a:t>‹#›</a:t>
            </a:fld>
            <a:endParaRPr lang="en-US"/>
          </a:p>
        </p:txBody>
      </p:sp>
    </p:spTree>
    <p:extLst>
      <p:ext uri="{BB962C8B-B14F-4D97-AF65-F5344CB8AC3E}">
        <p14:creationId xmlns:p14="http://schemas.microsoft.com/office/powerpoint/2010/main" val="287820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dbischof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plib.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ECAD48-37B8-2E4B-9910-7BFC3755C0B0}"/>
              </a:ext>
            </a:extLst>
          </p:cNvPr>
          <p:cNvSpPr>
            <a:spLocks noGrp="1"/>
          </p:cNvSpPr>
          <p:nvPr>
            <p:ph type="ctrTitle"/>
          </p:nvPr>
        </p:nvSpPr>
        <p:spPr>
          <a:xfrm>
            <a:off x="472970" y="1458974"/>
            <a:ext cx="8552793" cy="1906073"/>
          </a:xfrm>
        </p:spPr>
        <p:txBody>
          <a:bodyPr anchor="ctr" anchorCtr="0">
            <a:normAutofit/>
          </a:bodyPr>
          <a:lstStyle/>
          <a:p>
            <a:pPr marL="7144" indent="-7144"/>
            <a:r>
              <a:rPr lang="en-US" sz="3600" dirty="0"/>
              <a:t>Righteousness in remission: </a:t>
            </a:r>
            <a:br>
              <a:rPr lang="en-US" sz="3600" dirty="0"/>
            </a:br>
            <a:r>
              <a:rPr lang="en-US" sz="3600" dirty="0"/>
              <a:t>damage control</a:t>
            </a:r>
          </a:p>
        </p:txBody>
      </p:sp>
      <p:sp>
        <p:nvSpPr>
          <p:cNvPr id="9" name="Subtitle 2">
            <a:extLst>
              <a:ext uri="{FF2B5EF4-FFF2-40B4-BE49-F238E27FC236}">
                <a16:creationId xmlns:a16="http://schemas.microsoft.com/office/drawing/2014/main" id="{825C5D33-CD45-B34E-8422-CBBB3EB6C3C1}"/>
              </a:ext>
            </a:extLst>
          </p:cNvPr>
          <p:cNvSpPr>
            <a:spLocks noGrp="1"/>
          </p:cNvSpPr>
          <p:nvPr>
            <p:ph type="subTitle" idx="1"/>
          </p:nvPr>
        </p:nvSpPr>
        <p:spPr>
          <a:xfrm>
            <a:off x="2349063" y="3631777"/>
            <a:ext cx="7069310" cy="733216"/>
          </a:xfrm>
        </p:spPr>
        <p:txBody>
          <a:bodyPr>
            <a:normAutofit fontScale="77500" lnSpcReduction="20000"/>
          </a:bodyPr>
          <a:lstStyle/>
          <a:p>
            <a:r>
              <a:rPr lang="en-US" dirty="0"/>
              <a:t>Fred bischoff</a:t>
            </a:r>
          </a:p>
          <a:p>
            <a:r>
              <a:rPr lang="en-US" dirty="0">
                <a:hlinkClick r:id="rId3"/>
              </a:rPr>
              <a:t>www.Fredbischoff.com</a:t>
            </a:r>
            <a:r>
              <a:rPr lang="en-US" dirty="0"/>
              <a:t> • </a:t>
            </a:r>
            <a:r>
              <a:rPr lang="en-US" dirty="0">
                <a:hlinkClick r:id="rId4"/>
              </a:rPr>
              <a:t>www.aplib.org</a:t>
            </a:r>
            <a:endParaRPr lang="en-US" dirty="0"/>
          </a:p>
        </p:txBody>
      </p:sp>
      <p:sp>
        <p:nvSpPr>
          <p:cNvPr id="10" name="Rectangle 9">
            <a:extLst>
              <a:ext uri="{FF2B5EF4-FFF2-40B4-BE49-F238E27FC236}">
                <a16:creationId xmlns:a16="http://schemas.microsoft.com/office/drawing/2014/main" id="{ABB3F876-6F8B-AF48-90FF-BE9D20DF7657}"/>
              </a:ext>
            </a:extLst>
          </p:cNvPr>
          <p:cNvSpPr/>
          <p:nvPr/>
        </p:nvSpPr>
        <p:spPr>
          <a:xfrm>
            <a:off x="1767954" y="3039239"/>
            <a:ext cx="3547125" cy="369332"/>
          </a:xfrm>
          <a:prstGeom prst="rect">
            <a:avLst/>
          </a:prstGeom>
        </p:spPr>
        <p:txBody>
          <a:bodyPr wrap="none">
            <a:spAutoFit/>
          </a:bodyPr>
          <a:lstStyle/>
          <a:p>
            <a:r>
              <a:rPr lang="en-US" cap="all" dirty="0"/>
              <a:t>Christ Our Righteousness: 6</a:t>
            </a:r>
          </a:p>
        </p:txBody>
      </p:sp>
    </p:spTree>
    <p:extLst>
      <p:ext uri="{BB962C8B-B14F-4D97-AF65-F5344CB8AC3E}">
        <p14:creationId xmlns:p14="http://schemas.microsoft.com/office/powerpoint/2010/main" val="36630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39118" y="2010702"/>
            <a:ext cx="6575716" cy="3142064"/>
          </a:xfrm>
        </p:spPr>
        <p:txBody>
          <a:bodyPr>
            <a:normAutofit/>
          </a:bodyPr>
          <a:lstStyle/>
          <a:p>
            <a:r>
              <a:rPr lang="en-US" b="1" i="1" dirty="0"/>
              <a:t>J. N. Loughborough </a:t>
            </a:r>
            <a:r>
              <a:rPr lang="en-US" i="1" dirty="0"/>
              <a:t>publishes The Great Second Advent Movement</a:t>
            </a:r>
            <a:r>
              <a:rPr lang="en-US" dirty="0"/>
              <a:t>, an updated version of his 1892 history book. (Also in Portuguese and Spanish; audio book available in English and Portuguese at </a:t>
            </a:r>
            <a:r>
              <a:rPr lang="en-US" dirty="0" err="1"/>
              <a:t>www.EllenWhiteAudio.org</a:t>
            </a:r>
            <a:r>
              <a:rPr lang="en-US" dirty="0"/>
              <a:t>.)</a:t>
            </a:r>
          </a:p>
        </p:txBody>
      </p:sp>
    </p:spTree>
    <p:extLst>
      <p:ext uri="{BB962C8B-B14F-4D97-AF65-F5344CB8AC3E}">
        <p14:creationId xmlns:p14="http://schemas.microsoft.com/office/powerpoint/2010/main" val="268090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6B0FB-F244-F246-8AA3-02B88606F88D}"/>
              </a:ext>
            </a:extLst>
          </p:cNvPr>
          <p:cNvPicPr>
            <a:picLocks noChangeAspect="1"/>
          </p:cNvPicPr>
          <p:nvPr/>
        </p:nvPicPr>
        <p:blipFill>
          <a:blip r:embed="rId2"/>
          <a:stretch>
            <a:fillRect/>
          </a:stretch>
        </p:blipFill>
        <p:spPr>
          <a:xfrm>
            <a:off x="182165" y="975121"/>
            <a:ext cx="2878931" cy="4318397"/>
          </a:xfrm>
          <a:prstGeom prst="rect">
            <a:avLst/>
          </a:prstGeom>
        </p:spPr>
      </p:pic>
      <p:pic>
        <p:nvPicPr>
          <p:cNvPr id="5" name="Picture 4">
            <a:extLst>
              <a:ext uri="{FF2B5EF4-FFF2-40B4-BE49-F238E27FC236}">
                <a16:creationId xmlns:a16="http://schemas.microsoft.com/office/drawing/2014/main" id="{3C27993E-89CC-7F46-ABB3-72C498B7DE71}"/>
              </a:ext>
            </a:extLst>
          </p:cNvPr>
          <p:cNvPicPr>
            <a:picLocks noChangeAspect="1"/>
          </p:cNvPicPr>
          <p:nvPr/>
        </p:nvPicPr>
        <p:blipFill>
          <a:blip r:embed="rId3"/>
          <a:stretch>
            <a:fillRect/>
          </a:stretch>
        </p:blipFill>
        <p:spPr>
          <a:xfrm>
            <a:off x="3161113" y="975122"/>
            <a:ext cx="2872889" cy="4311018"/>
          </a:xfrm>
          <a:prstGeom prst="rect">
            <a:avLst/>
          </a:prstGeom>
        </p:spPr>
      </p:pic>
      <p:pic>
        <p:nvPicPr>
          <p:cNvPr id="7" name="Picture 6">
            <a:extLst>
              <a:ext uri="{FF2B5EF4-FFF2-40B4-BE49-F238E27FC236}">
                <a16:creationId xmlns:a16="http://schemas.microsoft.com/office/drawing/2014/main" id="{8EA14303-8A65-004D-9590-2957D03A2381}"/>
              </a:ext>
            </a:extLst>
          </p:cNvPr>
          <p:cNvPicPr>
            <a:picLocks noChangeAspect="1"/>
          </p:cNvPicPr>
          <p:nvPr/>
        </p:nvPicPr>
        <p:blipFill>
          <a:blip r:embed="rId4"/>
          <a:stretch>
            <a:fillRect/>
          </a:stretch>
        </p:blipFill>
        <p:spPr>
          <a:xfrm>
            <a:off x="6129764" y="975122"/>
            <a:ext cx="2877807" cy="4318397"/>
          </a:xfrm>
          <a:prstGeom prst="rect">
            <a:avLst/>
          </a:prstGeom>
        </p:spPr>
      </p:pic>
    </p:spTree>
    <p:extLst>
      <p:ext uri="{BB962C8B-B14F-4D97-AF65-F5344CB8AC3E}">
        <p14:creationId xmlns:p14="http://schemas.microsoft.com/office/powerpoint/2010/main" val="58006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10702"/>
            <a:ext cx="7202456" cy="2936376"/>
          </a:xfrm>
        </p:spPr>
        <p:txBody>
          <a:bodyPr>
            <a:normAutofit/>
          </a:bodyPr>
          <a:lstStyle/>
          <a:p>
            <a:r>
              <a:rPr lang="en-US" dirty="0"/>
              <a:t>Five documents with the continued call to “strengthen our belief in the past experience” (Lt 40, 1906; in </a:t>
            </a:r>
            <a:r>
              <a:rPr lang="en-US" i="1" dirty="0"/>
              <a:t>Manuscript Release</a:t>
            </a:r>
            <a:r>
              <a:rPr lang="en-US" dirty="0"/>
              <a:t>, Number 760, pages 20.4 (See </a:t>
            </a:r>
            <a:r>
              <a:rPr lang="en-US" i="1" dirty="0"/>
              <a:t>Lest We Forget</a:t>
            </a:r>
            <a:r>
              <a:rPr lang="en-US" dirty="0"/>
              <a:t>, Vol. 12, No. 2 for extracts of these five documents.) </a:t>
            </a:r>
          </a:p>
        </p:txBody>
      </p:sp>
    </p:spTree>
    <p:extLst>
      <p:ext uri="{BB962C8B-B14F-4D97-AF65-F5344CB8AC3E}">
        <p14:creationId xmlns:p14="http://schemas.microsoft.com/office/powerpoint/2010/main" val="1189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9"/>
            <a:ext cx="6773752" cy="3920540"/>
          </a:xfrm>
        </p:spPr>
        <p:txBody>
          <a:bodyPr>
            <a:normAutofit/>
          </a:bodyPr>
          <a:lstStyle/>
          <a:p>
            <a:r>
              <a:rPr lang="en-US" dirty="0"/>
              <a:t>July 7: Need to “vindicate the advent message, the most important message that will ever come to the world... God bids us give our time and strength to the work of preaching to the people the messages that stirred men and women in 1843 and 1844.... </a:t>
            </a:r>
          </a:p>
        </p:txBody>
      </p:sp>
    </p:spTree>
    <p:extLst>
      <p:ext uri="{BB962C8B-B14F-4D97-AF65-F5344CB8AC3E}">
        <p14:creationId xmlns:p14="http://schemas.microsoft.com/office/powerpoint/2010/main" val="30768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9"/>
            <a:ext cx="6773752" cy="3920540"/>
          </a:xfrm>
        </p:spPr>
        <p:txBody>
          <a:bodyPr>
            <a:normAutofit/>
          </a:bodyPr>
          <a:lstStyle/>
          <a:p>
            <a:r>
              <a:rPr lang="en-US" dirty="0"/>
              <a:t>“Instead of going over and over the same ground to establish the faith of those who should never have accepted a doubt regarding the third angel's message, let our efforts be given to making known the truth to those who have never heard it. God calls upon us to make known to all men the truths that have made us what we are--Seventh-day Adventists.” (Ms. 125, 1907; in </a:t>
            </a:r>
            <a:r>
              <a:rPr lang="en-US" i="1" dirty="0"/>
              <a:t>Manuscript Release</a:t>
            </a:r>
            <a:r>
              <a:rPr lang="en-US" dirty="0"/>
              <a:t>, Number 760, page 30.1&amp;2) </a:t>
            </a:r>
          </a:p>
        </p:txBody>
      </p:sp>
    </p:spTree>
    <p:extLst>
      <p:ext uri="{BB962C8B-B14F-4D97-AF65-F5344CB8AC3E}">
        <p14:creationId xmlns:p14="http://schemas.microsoft.com/office/powerpoint/2010/main" val="146227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71343" cy="3043211"/>
          </a:xfrm>
        </p:spPr>
        <p:txBody>
          <a:bodyPr>
            <a:normAutofit/>
          </a:bodyPr>
          <a:lstStyle/>
          <a:p>
            <a:r>
              <a:rPr lang="en-US" dirty="0"/>
              <a:t>March 25: Need “to </a:t>
            </a:r>
            <a:r>
              <a:rPr lang="en-US" i="1" dirty="0"/>
              <a:t>publish </a:t>
            </a:r>
            <a:r>
              <a:rPr lang="en-US" dirty="0"/>
              <a:t>the early experiences of the cause of present truth” (Ms. 13, 1908; in </a:t>
            </a:r>
            <a:r>
              <a:rPr lang="en-US" i="1" dirty="0"/>
              <a:t>Spalding-</a:t>
            </a:r>
            <a:r>
              <a:rPr lang="en-US" i="1" dirty="0" err="1"/>
              <a:t>Magan</a:t>
            </a:r>
            <a:r>
              <a:rPr lang="en-US" i="1" dirty="0"/>
              <a:t> Collection</a:t>
            </a:r>
            <a:r>
              <a:rPr lang="en-US" dirty="0"/>
              <a:t>, page 426.4) </a:t>
            </a:r>
          </a:p>
        </p:txBody>
      </p:sp>
    </p:spTree>
    <p:extLst>
      <p:ext uri="{BB962C8B-B14F-4D97-AF65-F5344CB8AC3E}">
        <p14:creationId xmlns:p14="http://schemas.microsoft.com/office/powerpoint/2010/main" val="33838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60"/>
            <a:ext cx="6600430" cy="3623978"/>
          </a:xfrm>
        </p:spPr>
        <p:txBody>
          <a:bodyPr>
            <a:normAutofit/>
          </a:bodyPr>
          <a:lstStyle/>
          <a:p>
            <a:r>
              <a:rPr lang="en-US" dirty="0"/>
              <a:t>October 11: In a document titled “An Appeal to Ministers and Church Officers” </a:t>
            </a:r>
            <a:r>
              <a:rPr lang="en-US" b="1" i="1" dirty="0"/>
              <a:t>Ellen White </a:t>
            </a:r>
            <a:r>
              <a:rPr lang="en-US" dirty="0"/>
              <a:t>addresses the mixed picture of progress and delay during the 1890s and 1900s: “As I read the reports of labor </a:t>
            </a:r>
            <a:r>
              <a:rPr lang="en-US" i="1" dirty="0"/>
              <a:t>published </a:t>
            </a:r>
            <a:r>
              <a:rPr lang="en-US" dirty="0"/>
              <a:t>in the Review and our other denominational periodicals from week to week, my heart is rejoiced over the progress of the third angel's message in the home field and abroad. Our workers are having many remarkable experiences. </a:t>
            </a:r>
          </a:p>
        </p:txBody>
      </p:sp>
    </p:spTree>
    <p:extLst>
      <p:ext uri="{BB962C8B-B14F-4D97-AF65-F5344CB8AC3E}">
        <p14:creationId xmlns:p14="http://schemas.microsoft.com/office/powerpoint/2010/main" val="173458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9"/>
            <a:ext cx="6600430" cy="3623978"/>
          </a:xfrm>
        </p:spPr>
        <p:txBody>
          <a:bodyPr>
            <a:normAutofit/>
          </a:bodyPr>
          <a:lstStyle/>
          <a:p>
            <a:r>
              <a:rPr lang="en-US" dirty="0"/>
              <a:t>“The Lord is going before them, preparing the way, and the cause of present truth is making rapid advancement. This should be a source of profound gratitude to God. As we contrast the present prosperity of the work with the early years of poverty passed through by the </a:t>
            </a:r>
            <a:r>
              <a:rPr lang="en-US" b="1" i="1" dirty="0"/>
              <a:t>pioneers </a:t>
            </a:r>
            <a:r>
              <a:rPr lang="en-US" dirty="0"/>
              <a:t>of this cause, when our numbers were but few and our resources were limited, we can but exclaim, ‘What hath God wrought!’ </a:t>
            </a:r>
          </a:p>
        </p:txBody>
      </p:sp>
    </p:spTree>
    <p:extLst>
      <p:ext uri="{BB962C8B-B14F-4D97-AF65-F5344CB8AC3E}">
        <p14:creationId xmlns:p14="http://schemas.microsoft.com/office/powerpoint/2010/main" val="90119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761395" cy="3895827"/>
          </a:xfrm>
        </p:spPr>
        <p:txBody>
          <a:bodyPr>
            <a:normAutofit/>
          </a:bodyPr>
          <a:lstStyle/>
          <a:p>
            <a:r>
              <a:rPr lang="en-US" dirty="0"/>
              <a:t>“And yet there remains much to be done. In the past we have not been as diligent as we ought to have been in seeking to save the lost. Precious opportunities have been allowed to pass by unimproved. This has delayed the coming of our King. Had the people of God constantly preserved a living connection with Him from the beginning of the great advent movement, had they obeyed His word and advanced in all His opening providences, they would today be in the heavenly Canaan.” (</a:t>
            </a:r>
            <a:r>
              <a:rPr lang="en-US" i="1" dirty="0"/>
              <a:t>Pamphlet </a:t>
            </a:r>
            <a:r>
              <a:rPr lang="en-US" dirty="0"/>
              <a:t>Number 10, page 3.1&amp;2; DELAY) </a:t>
            </a:r>
            <a:br>
              <a:rPr lang="en-US" dirty="0"/>
            </a:br>
            <a:endParaRPr lang="en-US" dirty="0"/>
          </a:p>
        </p:txBody>
      </p:sp>
    </p:spTree>
    <p:extLst>
      <p:ext uri="{BB962C8B-B14F-4D97-AF65-F5344CB8AC3E}">
        <p14:creationId xmlns:p14="http://schemas.microsoft.com/office/powerpoint/2010/main" val="318499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9"/>
            <a:ext cx="6571343" cy="2932000"/>
          </a:xfrm>
        </p:spPr>
        <p:txBody>
          <a:bodyPr>
            <a:normAutofit/>
          </a:bodyPr>
          <a:lstStyle/>
          <a:p>
            <a:r>
              <a:rPr lang="en-US" dirty="0"/>
              <a:t>See “Entry of Seventh-day Adventists into World Countries” under Reference Section in light of the two decades after Minneapolis.	</a:t>
            </a:r>
          </a:p>
        </p:txBody>
      </p:sp>
    </p:spTree>
    <p:extLst>
      <p:ext uri="{BB962C8B-B14F-4D97-AF65-F5344CB8AC3E}">
        <p14:creationId xmlns:p14="http://schemas.microsoft.com/office/powerpoint/2010/main" val="108256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 &amp; preview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3288"/>
            <a:ext cx="6571343" cy="3930151"/>
          </a:xfrm>
        </p:spPr>
        <p:txBody>
          <a:bodyPr>
            <a:normAutofit/>
          </a:bodyPr>
          <a:lstStyle/>
          <a:p>
            <a:r>
              <a:rPr lang="en-US" dirty="0"/>
              <a:t>The early years of the 1900s saw an unprecedented attack on the foundations of the movement. The root issue was selfishness with its ego battles, and the landmark that suffered the most was </a:t>
            </a:r>
            <a:r>
              <a:rPr lang="en-US" b="1" dirty="0"/>
              <a:t>the cleansing of the sanctuary</a:t>
            </a:r>
            <a:r>
              <a:rPr lang="en-US" dirty="0"/>
              <a:t>. Every ministry of the church was affected.</a:t>
            </a:r>
          </a:p>
        </p:txBody>
      </p:sp>
    </p:spTree>
    <p:extLst>
      <p:ext uri="{BB962C8B-B14F-4D97-AF65-F5344CB8AC3E}">
        <p14:creationId xmlns:p14="http://schemas.microsoft.com/office/powerpoint/2010/main" val="24950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51003" cy="3871113"/>
          </a:xfrm>
        </p:spPr>
        <p:txBody>
          <a:bodyPr>
            <a:normAutofit/>
          </a:bodyPr>
          <a:lstStyle/>
          <a:p>
            <a:r>
              <a:rPr lang="en-US" dirty="0"/>
              <a:t>It appears the significant progress was fueled by individuals who had received the beginning of the Loud Cry, and it was as fire in their bones. Trace for example the gospel references in the work of these three medical missionaries:</a:t>
            </a:r>
          </a:p>
          <a:p>
            <a:r>
              <a:rPr lang="en-US" dirty="0"/>
              <a:t>Dr. David Paulson (1868-1916): medical missionary work in Chicago area (</a:t>
            </a:r>
            <a:r>
              <a:rPr lang="en-US" i="1" dirty="0"/>
              <a:t>Footprints of Faith</a:t>
            </a:r>
            <a:r>
              <a:rPr lang="en-US" dirty="0"/>
              <a:t>, pages 21-23, 63)</a:t>
            </a:r>
          </a:p>
        </p:txBody>
      </p:sp>
      <p:pic>
        <p:nvPicPr>
          <p:cNvPr id="5" name="Picture 4">
            <a:extLst>
              <a:ext uri="{FF2B5EF4-FFF2-40B4-BE49-F238E27FC236}">
                <a16:creationId xmlns:a16="http://schemas.microsoft.com/office/drawing/2014/main" id="{1865F1C0-0335-124B-AE11-8C305FEAB7B0}"/>
              </a:ext>
            </a:extLst>
          </p:cNvPr>
          <p:cNvPicPr>
            <a:picLocks noChangeAspect="1"/>
          </p:cNvPicPr>
          <p:nvPr/>
        </p:nvPicPr>
        <p:blipFill>
          <a:blip r:embed="rId2"/>
          <a:stretch>
            <a:fillRect/>
          </a:stretch>
        </p:blipFill>
        <p:spPr>
          <a:xfrm>
            <a:off x="6379754" y="2273643"/>
            <a:ext cx="1635080" cy="2520000"/>
          </a:xfrm>
          <a:prstGeom prst="rect">
            <a:avLst/>
          </a:prstGeom>
        </p:spPr>
      </p:pic>
    </p:spTree>
    <p:extLst>
      <p:ext uri="{BB962C8B-B14F-4D97-AF65-F5344CB8AC3E}">
        <p14:creationId xmlns:p14="http://schemas.microsoft.com/office/powerpoint/2010/main" val="667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51003" cy="3871113"/>
          </a:xfrm>
        </p:spPr>
        <p:txBody>
          <a:bodyPr>
            <a:normAutofit/>
          </a:bodyPr>
          <a:lstStyle/>
          <a:p>
            <a:r>
              <a:rPr lang="en-US" dirty="0"/>
              <a:t>Ferdinand Stahl (1874-1950): committed to work in South America in 1909 (</a:t>
            </a:r>
            <a:r>
              <a:rPr lang="en-US" i="1" dirty="0"/>
              <a:t>In the Land of the Incas</a:t>
            </a:r>
            <a:r>
              <a:rPr lang="en-US" dirty="0"/>
              <a:t>, pages 15, 129, 134, 136, 146, 188, 229, 271, 280, 281, 285)</a:t>
            </a:r>
          </a:p>
          <a:p>
            <a:pPr lvl="1"/>
            <a:r>
              <a:rPr lang="en-US" dirty="0"/>
              <a:t>1926: in Mount Holly, New Jersey, directed Arthur and Martin Bischoff into nursing</a:t>
            </a:r>
          </a:p>
          <a:p>
            <a:r>
              <a:rPr lang="en-US" dirty="0"/>
              <a:t>Drs. Daniel &amp; Lauretta Kress (1862-1956): medical missionary work in England, Australia, USA (</a:t>
            </a:r>
            <a:r>
              <a:rPr lang="en-US" i="1" dirty="0"/>
              <a:t>Under the Guiding Hand</a:t>
            </a:r>
            <a:r>
              <a:rPr lang="en-US" dirty="0"/>
              <a:t>, pages 64, 87-90)</a:t>
            </a:r>
          </a:p>
          <a:p>
            <a:pPr lvl="1"/>
            <a:r>
              <a:rPr lang="en-US" dirty="0"/>
              <a:t>1930-33: in Takoma Park, Maryland, Martin Bischoff trained under Daniel Kress; 1950s: in Avon Park, Florida Martin would treat him</a:t>
            </a:r>
          </a:p>
        </p:txBody>
      </p:sp>
    </p:spTree>
    <p:extLst>
      <p:ext uri="{BB962C8B-B14F-4D97-AF65-F5344CB8AC3E}">
        <p14:creationId xmlns:p14="http://schemas.microsoft.com/office/powerpoint/2010/main" val="37150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18DA81-9182-8949-BB12-7574A2257BBE}"/>
              </a:ext>
            </a:extLst>
          </p:cNvPr>
          <p:cNvPicPr>
            <a:picLocks noChangeAspect="1"/>
          </p:cNvPicPr>
          <p:nvPr/>
        </p:nvPicPr>
        <p:blipFill>
          <a:blip r:embed="rId2"/>
          <a:stretch>
            <a:fillRect/>
          </a:stretch>
        </p:blipFill>
        <p:spPr>
          <a:xfrm>
            <a:off x="1210867" y="449878"/>
            <a:ext cx="6675834" cy="4895612"/>
          </a:xfrm>
          <a:prstGeom prst="rect">
            <a:avLst/>
          </a:prstGeom>
        </p:spPr>
      </p:pic>
      <p:sp>
        <p:nvSpPr>
          <p:cNvPr id="6" name="TextBox 5">
            <a:extLst>
              <a:ext uri="{FF2B5EF4-FFF2-40B4-BE49-F238E27FC236}">
                <a16:creationId xmlns:a16="http://schemas.microsoft.com/office/drawing/2014/main" id="{E9F21672-6E1F-A942-A767-1ACEB3005FDF}"/>
              </a:ext>
            </a:extLst>
          </p:cNvPr>
          <p:cNvSpPr txBox="1"/>
          <p:nvPr/>
        </p:nvSpPr>
        <p:spPr>
          <a:xfrm>
            <a:off x="2587824" y="4982763"/>
            <a:ext cx="3921919" cy="300082"/>
          </a:xfrm>
          <a:prstGeom prst="rect">
            <a:avLst/>
          </a:prstGeom>
          <a:noFill/>
        </p:spPr>
        <p:txBody>
          <a:bodyPr wrap="square" rtlCol="0">
            <a:spAutoFit/>
          </a:bodyPr>
          <a:lstStyle/>
          <a:p>
            <a:r>
              <a:rPr lang="en-US" sz="1350" dirty="0"/>
              <a:t>c. 1953, Dr. D. H. Kress with Tom and Fred Bischoff</a:t>
            </a:r>
          </a:p>
        </p:txBody>
      </p:sp>
    </p:spTree>
    <p:extLst>
      <p:ext uri="{BB962C8B-B14F-4D97-AF65-F5344CB8AC3E}">
        <p14:creationId xmlns:p14="http://schemas.microsoft.com/office/powerpoint/2010/main" val="116611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1910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71343" cy="3401557"/>
          </a:xfrm>
        </p:spPr>
        <p:txBody>
          <a:bodyPr>
            <a:normAutofit/>
          </a:bodyPr>
          <a:lstStyle/>
          <a:p>
            <a:r>
              <a:rPr lang="en-US" dirty="0"/>
              <a:t>By 1910, </a:t>
            </a:r>
            <a:r>
              <a:rPr lang="en-US" b="1" i="1" dirty="0"/>
              <a:t>E. J. Waggoner </a:t>
            </a:r>
            <a:r>
              <a:rPr lang="en-US" dirty="0"/>
              <a:t>and </a:t>
            </a:r>
            <a:r>
              <a:rPr lang="en-US" b="1" i="1" dirty="0"/>
              <a:t>A. T. Jones </a:t>
            </a:r>
            <a:r>
              <a:rPr lang="en-US" dirty="0"/>
              <a:t>are out of the church, choosing to work with Dr. Kellogg who was also out of the church by then (</a:t>
            </a:r>
            <a:r>
              <a:rPr lang="en-US" i="1" dirty="0"/>
              <a:t>Ellen G. White, </a:t>
            </a:r>
            <a:r>
              <a:rPr lang="en-US" dirty="0"/>
              <a:t>Biography Volume 5, pages 348.4, 420.5). However, recall the September 1892 warning against the "fatal delusion” of rejecting the message if the messengers lost their way.</a:t>
            </a:r>
          </a:p>
        </p:txBody>
      </p:sp>
    </p:spTree>
    <p:extLst>
      <p:ext uri="{BB962C8B-B14F-4D97-AF65-F5344CB8AC3E}">
        <p14:creationId xmlns:p14="http://schemas.microsoft.com/office/powerpoint/2010/main" val="11599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1910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71343" cy="3413913"/>
          </a:xfrm>
        </p:spPr>
        <p:txBody>
          <a:bodyPr>
            <a:normAutofit/>
          </a:bodyPr>
          <a:lstStyle/>
          <a:p>
            <a:r>
              <a:rPr lang="en-US" dirty="0"/>
              <a:t>M. L. Andreasen visits Ellen White at </a:t>
            </a:r>
            <a:r>
              <a:rPr lang="en-US" dirty="0" err="1"/>
              <a:t>Elmshaven</a:t>
            </a:r>
            <a:r>
              <a:rPr lang="en-US" dirty="0"/>
              <a:t> to check on portions of her writings he was sure she had not written. He becomes convinced of the divine origin of this gift of the testimony of Jesus. (</a:t>
            </a:r>
            <a:r>
              <a:rPr lang="en-US" i="1" dirty="0"/>
              <a:t>Without Fear or Favor, </a:t>
            </a:r>
            <a:r>
              <a:rPr lang="en-US" dirty="0"/>
              <a:t>Virginia </a:t>
            </a:r>
            <a:r>
              <a:rPr lang="en-US" dirty="0" err="1"/>
              <a:t>Steinweg</a:t>
            </a:r>
            <a:r>
              <a:rPr lang="en-US" dirty="0"/>
              <a:t>, pages 73-78). </a:t>
            </a:r>
          </a:p>
        </p:txBody>
      </p:sp>
    </p:spTree>
    <p:extLst>
      <p:ext uri="{BB962C8B-B14F-4D97-AF65-F5344CB8AC3E}">
        <p14:creationId xmlns:p14="http://schemas.microsoft.com/office/powerpoint/2010/main" val="27014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1910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9"/>
            <a:ext cx="6571343" cy="3203848"/>
          </a:xfrm>
        </p:spPr>
        <p:txBody>
          <a:bodyPr>
            <a:normAutofit/>
          </a:bodyPr>
          <a:lstStyle/>
          <a:p>
            <a:r>
              <a:rPr lang="en-US" dirty="0"/>
              <a:t>“The messages which the Lord gave us in the past are very important at this stage of the earth’s history.” (Lt. 130, 1910; in </a:t>
            </a:r>
            <a:r>
              <a:rPr lang="en-US" i="1" dirty="0"/>
              <a:t>EGW1888, </a:t>
            </a:r>
            <a:r>
              <a:rPr lang="en-US" dirty="0"/>
              <a:t>pages 1811.4) </a:t>
            </a:r>
          </a:p>
        </p:txBody>
      </p:sp>
    </p:spTree>
    <p:extLst>
      <p:ext uri="{BB962C8B-B14F-4D97-AF65-F5344CB8AC3E}">
        <p14:creationId xmlns:p14="http://schemas.microsoft.com/office/powerpoint/2010/main" val="210001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thoughts on the delay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71343" cy="2796077"/>
          </a:xfrm>
        </p:spPr>
        <p:txBody>
          <a:bodyPr>
            <a:normAutofit/>
          </a:bodyPr>
          <a:lstStyle/>
          <a:p>
            <a:r>
              <a:rPr lang="en-US" dirty="0"/>
              <a:t>The response to the messages causes the delay. </a:t>
            </a:r>
          </a:p>
          <a:p>
            <a:pPr lvl="1"/>
            <a:r>
              <a:rPr lang="en-US" dirty="0"/>
              <a:t>Unbelief can be manifested by refusing the practical application of the messages. </a:t>
            </a:r>
          </a:p>
          <a:p>
            <a:pPr lvl="1"/>
            <a:r>
              <a:rPr lang="en-US" dirty="0"/>
              <a:t>One cannot give what one does not have. </a:t>
            </a:r>
          </a:p>
          <a:p>
            <a:pPr lvl="1"/>
            <a:r>
              <a:rPr lang="en-US" dirty="0"/>
              <a:t>An imbalance in the landmarks causes the message to be marred in our hands. (See </a:t>
            </a:r>
            <a:r>
              <a:rPr lang="en-US" i="1" dirty="0"/>
              <a:t>EGW1888, </a:t>
            </a:r>
            <a:r>
              <a:rPr lang="en-US" dirty="0"/>
              <a:t>page 367.1)</a:t>
            </a:r>
          </a:p>
        </p:txBody>
      </p:sp>
    </p:spTree>
    <p:extLst>
      <p:ext uri="{BB962C8B-B14F-4D97-AF65-F5344CB8AC3E}">
        <p14:creationId xmlns:p14="http://schemas.microsoft.com/office/powerpoint/2010/main" val="39087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thoughts on the delay</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23058"/>
            <a:ext cx="6571343" cy="3858758"/>
          </a:xfrm>
        </p:spPr>
        <p:txBody>
          <a:bodyPr>
            <a:normAutofit/>
          </a:bodyPr>
          <a:lstStyle/>
          <a:p>
            <a:r>
              <a:rPr lang="en-US" dirty="0"/>
              <a:t>The importance of our history increases as the delay increases. </a:t>
            </a:r>
          </a:p>
          <a:p>
            <a:pPr lvl="1" fontAlgn="auto"/>
            <a:r>
              <a:rPr lang="en-US" dirty="0"/>
              <a:t>There is increasing need to explain what has happened, and explain the evidences for the delay. </a:t>
            </a:r>
          </a:p>
          <a:p>
            <a:pPr lvl="1" fontAlgn="auto"/>
            <a:r>
              <a:rPr lang="en-US" dirty="0"/>
              <a:t>The question of God’s leading becomes vital. </a:t>
            </a:r>
          </a:p>
          <a:p>
            <a:pPr lvl="1" fontAlgn="auto"/>
            <a:r>
              <a:rPr lang="en-US" dirty="0"/>
              <a:t>Those things that “know no haste and no delay” (</a:t>
            </a:r>
            <a:r>
              <a:rPr lang="en-US" i="1" dirty="0"/>
              <a:t>Desire of Ages</a:t>
            </a:r>
            <a:r>
              <a:rPr lang="en-US" dirty="0"/>
              <a:t>, page 32.1) need to be differentiated clearly from those that properly answer such a question as, “Why has the Lord so long delayed his coming?” (</a:t>
            </a:r>
            <a:r>
              <a:rPr lang="en-US" i="1" dirty="0"/>
              <a:t>Review and Herald</a:t>
            </a:r>
            <a:r>
              <a:rPr lang="en-US" dirty="0"/>
              <a:t>, March 27, 1894, paragraph 14), and that carefully unwrap titles like “Why the Lord Waits” (</a:t>
            </a:r>
            <a:r>
              <a:rPr lang="en-US" i="1" dirty="0"/>
              <a:t>Review and Herald</a:t>
            </a:r>
            <a:r>
              <a:rPr lang="en-US" dirty="0"/>
              <a:t>, July 21, 1896). </a:t>
            </a:r>
          </a:p>
        </p:txBody>
      </p:sp>
    </p:spTree>
    <p:extLst>
      <p:ext uri="{BB962C8B-B14F-4D97-AF65-F5344CB8AC3E}">
        <p14:creationId xmlns:p14="http://schemas.microsoft.com/office/powerpoint/2010/main" val="196721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What can you do to cooperate with God to end the delay?</a:t>
            </a:r>
          </a:p>
        </p:txBody>
      </p:sp>
    </p:spTree>
    <p:extLst>
      <p:ext uri="{BB962C8B-B14F-4D97-AF65-F5344CB8AC3E}">
        <p14:creationId xmlns:p14="http://schemas.microsoft.com/office/powerpoint/2010/main" val="33243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 &amp; preview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3288"/>
            <a:ext cx="6571343" cy="3930151"/>
          </a:xfrm>
        </p:spPr>
        <p:txBody>
          <a:bodyPr>
            <a:normAutofit/>
          </a:bodyPr>
          <a:lstStyle/>
          <a:p>
            <a:r>
              <a:rPr lang="en-US" dirty="0"/>
              <a:t>Ellen White’s focus began to address the theme we could describe as (using the construction metaphor), “If you are not going to finish the house, at least do not tear up the foundations.” She continued to point to the importance of the pioneers and the foundation work God had done in the early years.</a:t>
            </a:r>
          </a:p>
          <a:p>
            <a:r>
              <a:rPr lang="en-US" dirty="0"/>
              <a:t>At the same time there were exceptions, as individuals ran with the Loud Cry Message.</a:t>
            </a:r>
          </a:p>
        </p:txBody>
      </p:sp>
    </p:spTree>
    <p:extLst>
      <p:ext uri="{BB962C8B-B14F-4D97-AF65-F5344CB8AC3E}">
        <p14:creationId xmlns:p14="http://schemas.microsoft.com/office/powerpoint/2010/main" val="15952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3288"/>
            <a:ext cx="6571343" cy="3933685"/>
          </a:xfrm>
        </p:spPr>
        <p:txBody>
          <a:bodyPr>
            <a:normAutofit/>
          </a:bodyPr>
          <a:lstStyle/>
          <a:p>
            <a:r>
              <a:rPr lang="en-US" dirty="0"/>
              <a:t>May 23: </a:t>
            </a:r>
            <a:r>
              <a:rPr lang="en-US" dirty="0" err="1"/>
              <a:t>Magan</a:t>
            </a:r>
            <a:r>
              <a:rPr lang="en-US" dirty="0"/>
              <a:t> and Sutherland resign from Emmanuel Missionary College, and the next month with </a:t>
            </a:r>
            <a:r>
              <a:rPr lang="en-US" b="1" i="1" dirty="0"/>
              <a:t>Ellen White </a:t>
            </a:r>
            <a:r>
              <a:rPr lang="en-US" dirty="0"/>
              <a:t>buy the property for the </a:t>
            </a:r>
            <a:r>
              <a:rPr lang="en-US" i="1" dirty="0"/>
              <a:t>Madison School </a:t>
            </a:r>
            <a:r>
              <a:rPr lang="en-US" dirty="0"/>
              <a:t>in Tennessee. This will be the first </a:t>
            </a:r>
            <a:r>
              <a:rPr lang="en-US" i="1" dirty="0"/>
              <a:t>educational </a:t>
            </a:r>
            <a:r>
              <a:rPr lang="en-US" dirty="0"/>
              <a:t>and </a:t>
            </a:r>
            <a:r>
              <a:rPr lang="en-US" i="1" dirty="0"/>
              <a:t>medical </a:t>
            </a:r>
            <a:r>
              <a:rPr lang="en-US" dirty="0"/>
              <a:t>institution joining the mission not owned by the </a:t>
            </a:r>
            <a:r>
              <a:rPr lang="en-US" i="1" dirty="0"/>
              <a:t>organization </a:t>
            </a:r>
            <a:r>
              <a:rPr lang="en-US" dirty="0"/>
              <a:t>of the church, and the only one on whose administrative board Ellen White ever sat. (See appendices in </a:t>
            </a:r>
            <a:r>
              <a:rPr lang="en-US" i="1" dirty="0"/>
              <a:t>Studies in Christian Education</a:t>
            </a:r>
            <a:r>
              <a:rPr lang="en-US" dirty="0"/>
              <a:t> by E. A. Sutherland. Book also in Portuguese and Spanish.  Audio in English and Portuguese at </a:t>
            </a:r>
            <a:r>
              <a:rPr lang="en-US" dirty="0" err="1"/>
              <a:t>www.EllenWhiteAudio.org</a:t>
            </a:r>
            <a:r>
              <a:rPr lang="en-US" dirty="0"/>
              <a:t>)</a:t>
            </a:r>
          </a:p>
        </p:txBody>
      </p:sp>
    </p:spTree>
    <p:extLst>
      <p:ext uri="{BB962C8B-B14F-4D97-AF65-F5344CB8AC3E}">
        <p14:creationId xmlns:p14="http://schemas.microsoft.com/office/powerpoint/2010/main" val="39530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1A7EDE-EFEB-5B45-A6C9-C3168DE4CC61}"/>
              </a:ext>
            </a:extLst>
          </p:cNvPr>
          <p:cNvPicPr>
            <a:picLocks noChangeAspect="1"/>
          </p:cNvPicPr>
          <p:nvPr/>
        </p:nvPicPr>
        <p:blipFill>
          <a:blip r:embed="rId2"/>
          <a:stretch>
            <a:fillRect/>
          </a:stretch>
        </p:blipFill>
        <p:spPr>
          <a:xfrm>
            <a:off x="139109" y="1028701"/>
            <a:ext cx="2867739" cy="4303289"/>
          </a:xfrm>
          <a:prstGeom prst="rect">
            <a:avLst/>
          </a:prstGeom>
        </p:spPr>
      </p:pic>
      <p:pic>
        <p:nvPicPr>
          <p:cNvPr id="8" name="Picture 7">
            <a:extLst>
              <a:ext uri="{FF2B5EF4-FFF2-40B4-BE49-F238E27FC236}">
                <a16:creationId xmlns:a16="http://schemas.microsoft.com/office/drawing/2014/main" id="{ACDBEFE3-14DA-C045-ACDE-53B361B101BE}"/>
              </a:ext>
            </a:extLst>
          </p:cNvPr>
          <p:cNvPicPr>
            <a:picLocks noChangeAspect="1"/>
          </p:cNvPicPr>
          <p:nvPr/>
        </p:nvPicPr>
        <p:blipFill>
          <a:blip r:embed="rId3"/>
          <a:stretch>
            <a:fillRect/>
          </a:stretch>
        </p:blipFill>
        <p:spPr>
          <a:xfrm>
            <a:off x="3139967" y="1044757"/>
            <a:ext cx="2858714" cy="4287233"/>
          </a:xfrm>
          <a:prstGeom prst="rect">
            <a:avLst/>
          </a:prstGeom>
        </p:spPr>
      </p:pic>
      <p:pic>
        <p:nvPicPr>
          <p:cNvPr id="10" name="Picture 9">
            <a:extLst>
              <a:ext uri="{FF2B5EF4-FFF2-40B4-BE49-F238E27FC236}">
                <a16:creationId xmlns:a16="http://schemas.microsoft.com/office/drawing/2014/main" id="{D8298FA6-3669-304B-9BD7-56AC14B99242}"/>
              </a:ext>
            </a:extLst>
          </p:cNvPr>
          <p:cNvPicPr>
            <a:picLocks noChangeAspect="1"/>
          </p:cNvPicPr>
          <p:nvPr/>
        </p:nvPicPr>
        <p:blipFill>
          <a:blip r:embed="rId4"/>
          <a:stretch>
            <a:fillRect/>
          </a:stretch>
        </p:blipFill>
        <p:spPr>
          <a:xfrm>
            <a:off x="6150771" y="1044757"/>
            <a:ext cx="2853928" cy="4287233"/>
          </a:xfrm>
          <a:prstGeom prst="rect">
            <a:avLst/>
          </a:prstGeom>
        </p:spPr>
      </p:pic>
    </p:spTree>
    <p:extLst>
      <p:ext uri="{BB962C8B-B14F-4D97-AF65-F5344CB8AC3E}">
        <p14:creationId xmlns:p14="http://schemas.microsoft.com/office/powerpoint/2010/main" val="18485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7538"/>
            <a:ext cx="6571343" cy="2979131"/>
          </a:xfrm>
        </p:spPr>
        <p:txBody>
          <a:bodyPr>
            <a:normAutofit/>
          </a:bodyPr>
          <a:lstStyle/>
          <a:p>
            <a:r>
              <a:rPr lang="en-US" dirty="0"/>
              <a:t>July 14: Crisis: “make of no effect the truth for this time”; “not a stone is to be moved in the foundation of this truth—not a pillar moved” (Lt. 237, 1904; in </a:t>
            </a:r>
            <a:r>
              <a:rPr lang="en-US" i="1" dirty="0"/>
              <a:t>Manuscript Releases</a:t>
            </a:r>
            <a:r>
              <a:rPr lang="en-US" dirty="0"/>
              <a:t>, Volume 19, page 311.3) </a:t>
            </a:r>
          </a:p>
        </p:txBody>
      </p:sp>
    </p:spTree>
    <p:extLst>
      <p:ext uri="{BB962C8B-B14F-4D97-AF65-F5344CB8AC3E}">
        <p14:creationId xmlns:p14="http://schemas.microsoft.com/office/powerpoint/2010/main" val="201287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7543"/>
            <a:ext cx="6571343" cy="3914792"/>
          </a:xfrm>
        </p:spPr>
        <p:txBody>
          <a:bodyPr>
            <a:normAutofit/>
          </a:bodyPr>
          <a:lstStyle/>
          <a:p>
            <a:r>
              <a:rPr lang="en-US" dirty="0"/>
              <a:t>December 15: </a:t>
            </a:r>
            <a:r>
              <a:rPr lang="en-US" b="1" i="1" dirty="0"/>
              <a:t>Ellen White</a:t>
            </a:r>
            <a:r>
              <a:rPr lang="en-US" dirty="0"/>
              <a:t>'s article "A Call to Repentance" is </a:t>
            </a:r>
            <a:r>
              <a:rPr lang="en-US" i="1" dirty="0"/>
              <a:t>published </a:t>
            </a:r>
            <a:r>
              <a:rPr lang="en-US" dirty="0"/>
              <a:t>in the </a:t>
            </a:r>
            <a:r>
              <a:rPr lang="en-US" i="1" dirty="0"/>
              <a:t>The Review and Herald </a:t>
            </a:r>
            <a:r>
              <a:rPr lang="en-US" dirty="0"/>
              <a:t>(based on a 1902 manuscript she wrote) in which she again applied the Laodicean Message to us. "I can not fail to see that the light which God has given me is not favorable to our ministers or our churches. You have left your first love. Self-righteousness is not the wedding-garment. A failure to follow the clear light of truth is our fearful danger. The message to the Laodicean church reveals our condition as a people." (par. 9). </a:t>
            </a:r>
          </a:p>
        </p:txBody>
      </p:sp>
    </p:spTree>
    <p:extLst>
      <p:ext uri="{BB962C8B-B14F-4D97-AF65-F5344CB8AC3E}">
        <p14:creationId xmlns:p14="http://schemas.microsoft.com/office/powerpoint/2010/main" val="230921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7542"/>
            <a:ext cx="6571343" cy="2936376"/>
          </a:xfrm>
        </p:spPr>
        <p:txBody>
          <a:bodyPr>
            <a:normAutofit/>
          </a:bodyPr>
          <a:lstStyle/>
          <a:p>
            <a:r>
              <a:rPr lang="en-US" dirty="0"/>
              <a:t>In the article she explained Christ's feelings. "In every church in our land, there is needed confession, repentance, and reconversion. The disappointment of Christ is beyond description.... Christ is humiliated in his people." (par. 8) (See </a:t>
            </a:r>
            <a:r>
              <a:rPr lang="en-US" i="1" dirty="0"/>
              <a:t>Manuscript Releases</a:t>
            </a:r>
            <a:r>
              <a:rPr lang="en-US" dirty="0"/>
              <a:t>, Volume 18, page 192.1&amp;2, for 1902 manuscript.) </a:t>
            </a:r>
          </a:p>
        </p:txBody>
      </p:sp>
    </p:spTree>
    <p:extLst>
      <p:ext uri="{BB962C8B-B14F-4D97-AF65-F5344CB8AC3E}">
        <p14:creationId xmlns:p14="http://schemas.microsoft.com/office/powerpoint/2010/main" val="290762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1905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2039"/>
            <a:ext cx="6571343" cy="3682070"/>
          </a:xfrm>
        </p:spPr>
        <p:txBody>
          <a:bodyPr>
            <a:normAutofit/>
          </a:bodyPr>
          <a:lstStyle/>
          <a:p>
            <a:r>
              <a:rPr lang="en-US" dirty="0"/>
              <a:t>Ten documents written addressing the need to reaffirm the foundations—“the fundamental principles that are based upon unquestionable authority”—reprint; repeat; reproduce; Kellogg “under Satan’s special guidance”; Ballenger “led by satanic agencies” (</a:t>
            </a:r>
            <a:r>
              <a:rPr lang="en-US" i="1" dirty="0"/>
              <a:t>Manuscript Releases</a:t>
            </a:r>
            <a:r>
              <a:rPr lang="en-US" dirty="0"/>
              <a:t>, Volume 10, page 45.1; </a:t>
            </a:r>
            <a:r>
              <a:rPr lang="en-US" i="1" dirty="0"/>
              <a:t>Manuscript Release</a:t>
            </a:r>
            <a:r>
              <a:rPr lang="en-US" dirty="0"/>
              <a:t>, Number 760, page 14.2 and 4.4; see </a:t>
            </a:r>
            <a:r>
              <a:rPr lang="en-US" i="1" dirty="0"/>
              <a:t>Lest We Forget</a:t>
            </a:r>
            <a:r>
              <a:rPr lang="en-US" dirty="0"/>
              <a:t>, Volume 12, Numbers 1 &amp; 2 for extracts of these ten documents.) </a:t>
            </a:r>
          </a:p>
        </p:txBody>
      </p:sp>
    </p:spTree>
    <p:extLst>
      <p:ext uri="{BB962C8B-B14F-4D97-AF65-F5344CB8AC3E}">
        <p14:creationId xmlns:p14="http://schemas.microsoft.com/office/powerpoint/2010/main" val="36266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1608</TotalTime>
  <Words>1681</Words>
  <Application>Microsoft Macintosh PowerPoint</Application>
  <PresentationFormat>On-screen Show (4:3)</PresentationFormat>
  <Paragraphs>65</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Gill Sans MT</vt:lpstr>
      <vt:lpstr>Gallery</vt:lpstr>
      <vt:lpstr>Righteousness in remission:  damage control</vt:lpstr>
      <vt:lpstr>Review &amp; preview</vt:lpstr>
      <vt:lpstr>Review &amp; preview</vt:lpstr>
      <vt:lpstr>1904</vt:lpstr>
      <vt:lpstr>PowerPoint Presentation</vt:lpstr>
      <vt:lpstr>1904</vt:lpstr>
      <vt:lpstr>1904</vt:lpstr>
      <vt:lpstr>1904</vt:lpstr>
      <vt:lpstr>1905</vt:lpstr>
      <vt:lpstr>1905</vt:lpstr>
      <vt:lpstr>PowerPoint Presentation</vt:lpstr>
      <vt:lpstr>1906</vt:lpstr>
      <vt:lpstr>1907</vt:lpstr>
      <vt:lpstr>1907</vt:lpstr>
      <vt:lpstr>1908</vt:lpstr>
      <vt:lpstr>1908</vt:lpstr>
      <vt:lpstr>1908</vt:lpstr>
      <vt:lpstr>1908</vt:lpstr>
      <vt:lpstr>1908</vt:lpstr>
      <vt:lpstr>1909</vt:lpstr>
      <vt:lpstr>1909</vt:lpstr>
      <vt:lpstr>PowerPoint Presentation</vt:lpstr>
      <vt:lpstr>1910</vt:lpstr>
      <vt:lpstr>1910</vt:lpstr>
      <vt:lpstr>1910</vt:lpstr>
      <vt:lpstr>Summary thoughts on the delay</vt:lpstr>
      <vt:lpstr>Summary thoughts on the delay</vt:lpstr>
      <vt:lpstr>Thought question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Bischoff</dc:creator>
  <cp:lastModifiedBy>Fred Bischoff</cp:lastModifiedBy>
  <cp:revision>14</cp:revision>
  <dcterms:created xsi:type="dcterms:W3CDTF">2018-05-15T04:07:16Z</dcterms:created>
  <dcterms:modified xsi:type="dcterms:W3CDTF">2018-05-21T04:00:40Z</dcterms:modified>
</cp:coreProperties>
</file>