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8"/>
  </p:notesMasterIdLst>
  <p:sldIdLst>
    <p:sldId id="256" r:id="rId2"/>
    <p:sldId id="563" r:id="rId3"/>
    <p:sldId id="590" r:id="rId4"/>
    <p:sldId id="569" r:id="rId5"/>
    <p:sldId id="564" r:id="rId6"/>
    <p:sldId id="565" r:id="rId7"/>
    <p:sldId id="583" r:id="rId8"/>
    <p:sldId id="584" r:id="rId9"/>
    <p:sldId id="585" r:id="rId10"/>
    <p:sldId id="566" r:id="rId11"/>
    <p:sldId id="567" r:id="rId12"/>
    <p:sldId id="572" r:id="rId13"/>
    <p:sldId id="574" r:id="rId14"/>
    <p:sldId id="575" r:id="rId15"/>
    <p:sldId id="577" r:id="rId16"/>
    <p:sldId id="576" r:id="rId17"/>
    <p:sldId id="578" r:id="rId18"/>
    <p:sldId id="579" r:id="rId19"/>
    <p:sldId id="580" r:id="rId20"/>
    <p:sldId id="581" r:id="rId21"/>
    <p:sldId id="582" r:id="rId22"/>
    <p:sldId id="534" r:id="rId23"/>
    <p:sldId id="586" r:id="rId24"/>
    <p:sldId id="589" r:id="rId25"/>
    <p:sldId id="588" r:id="rId26"/>
    <p:sldId id="53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081"/>
    <p:restoredTop sz="94613"/>
  </p:normalViewPr>
  <p:slideViewPr>
    <p:cSldViewPr snapToGrid="0" snapToObjects="1">
      <p:cViewPr varScale="1">
        <p:scale>
          <a:sx n="100" d="100"/>
          <a:sy n="100" d="100"/>
        </p:scale>
        <p:origin x="160"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CBA3F4-A811-7D4C-BC36-ECF1480DFC05}" type="datetimeFigureOut">
              <a:rPr lang="en-US" smtClean="0"/>
              <a:t>5/19/18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9B5C22-B7B8-8143-8050-7381B8A1F200}" type="slidenum">
              <a:rPr lang="en-US" smtClean="0"/>
              <a:t>‹#›</a:t>
            </a:fld>
            <a:endParaRPr lang="en-US"/>
          </a:p>
        </p:txBody>
      </p:sp>
    </p:spTree>
    <p:extLst>
      <p:ext uri="{BB962C8B-B14F-4D97-AF65-F5344CB8AC3E}">
        <p14:creationId xmlns:p14="http://schemas.microsoft.com/office/powerpoint/2010/main" val="3864663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9F71A1-351D-934C-BEA4-AB6F8D2D3680}" type="datetimeFigureOut">
              <a:rPr lang="en-US" smtClean="0"/>
              <a:t>5/19/18</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01DBDCCF-BA97-D944-8AF1-08B93C5387D6}"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0734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F71A1-351D-934C-BEA4-AB6F8D2D3680}"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BDCCF-BA97-D944-8AF1-08B93C5387D6}" type="slidenum">
              <a:rPr lang="en-US" smtClean="0"/>
              <a:t>‹#›</a:t>
            </a:fld>
            <a:endParaRPr lang="en-US"/>
          </a:p>
        </p:txBody>
      </p:sp>
    </p:spTree>
    <p:extLst>
      <p:ext uri="{BB962C8B-B14F-4D97-AF65-F5344CB8AC3E}">
        <p14:creationId xmlns:p14="http://schemas.microsoft.com/office/powerpoint/2010/main" val="3752811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F71A1-351D-934C-BEA4-AB6F8D2D3680}"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BDCCF-BA97-D944-8AF1-08B93C5387D6}"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0243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F71A1-351D-934C-BEA4-AB6F8D2D3680}"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BDCCF-BA97-D944-8AF1-08B93C5387D6}"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456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9F71A1-351D-934C-BEA4-AB6F8D2D3680}"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DBDCCF-BA97-D944-8AF1-08B93C5387D6}"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9456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9F71A1-351D-934C-BEA4-AB6F8D2D3680}" type="datetimeFigureOut">
              <a:rPr lang="en-US" smtClean="0"/>
              <a:t>5/19/18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DBDCCF-BA97-D944-8AF1-08B93C5387D6}"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32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9F71A1-351D-934C-BEA4-AB6F8D2D3680}" type="datetimeFigureOut">
              <a:rPr lang="en-US" smtClean="0"/>
              <a:t>5/19/18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DBDCCF-BA97-D944-8AF1-08B93C5387D6}" type="slidenum">
              <a:rPr lang="en-US" smtClean="0"/>
              <a:t>‹#›</a:t>
            </a:fld>
            <a:endParaRPr lang="en-US"/>
          </a:p>
        </p:txBody>
      </p:sp>
    </p:spTree>
    <p:extLst>
      <p:ext uri="{BB962C8B-B14F-4D97-AF65-F5344CB8AC3E}">
        <p14:creationId xmlns:p14="http://schemas.microsoft.com/office/powerpoint/2010/main" val="406723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9F71A1-351D-934C-BEA4-AB6F8D2D3680}" type="datetimeFigureOut">
              <a:rPr lang="en-US" smtClean="0"/>
              <a:t>5/19/18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DBDCCF-BA97-D944-8AF1-08B93C5387D6}" type="slidenum">
              <a:rPr lang="en-US" smtClean="0"/>
              <a:t>‹#›</a:t>
            </a:fld>
            <a:endParaRPr lang="en-US"/>
          </a:p>
        </p:txBody>
      </p:sp>
    </p:spTree>
    <p:extLst>
      <p:ext uri="{BB962C8B-B14F-4D97-AF65-F5344CB8AC3E}">
        <p14:creationId xmlns:p14="http://schemas.microsoft.com/office/powerpoint/2010/main" val="2849110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F71A1-351D-934C-BEA4-AB6F8D2D3680}" type="datetimeFigureOut">
              <a:rPr lang="en-US" smtClean="0"/>
              <a:t>5/19/18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DBDCCF-BA97-D944-8AF1-08B93C5387D6}" type="slidenum">
              <a:rPr lang="en-US" smtClean="0"/>
              <a:t>‹#›</a:t>
            </a:fld>
            <a:endParaRPr lang="en-US"/>
          </a:p>
        </p:txBody>
      </p:sp>
    </p:spTree>
    <p:extLst>
      <p:ext uri="{BB962C8B-B14F-4D97-AF65-F5344CB8AC3E}">
        <p14:creationId xmlns:p14="http://schemas.microsoft.com/office/powerpoint/2010/main" val="51482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89F71A1-351D-934C-BEA4-AB6F8D2D3680}" type="datetimeFigureOut">
              <a:rPr lang="en-US" smtClean="0"/>
              <a:t>5/19/18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DBDCCF-BA97-D944-8AF1-08B93C5387D6}"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939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689F71A1-351D-934C-BEA4-AB6F8D2D3680}" type="datetimeFigureOut">
              <a:rPr lang="en-US" smtClean="0"/>
              <a:t>5/19/18</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01DBDCCF-BA97-D944-8AF1-08B93C5387D6}"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250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9F71A1-351D-934C-BEA4-AB6F8D2D3680}" type="datetimeFigureOut">
              <a:rPr lang="en-US" smtClean="0"/>
              <a:t>5/19/18</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01DBDCCF-BA97-D944-8AF1-08B93C5387D6}" type="slidenum">
              <a:rPr lang="en-US" smtClean="0"/>
              <a:t>‹#›</a:t>
            </a:fld>
            <a:endParaRPr lang="en-US"/>
          </a:p>
        </p:txBody>
      </p:sp>
    </p:spTree>
    <p:extLst>
      <p:ext uri="{BB962C8B-B14F-4D97-AF65-F5344CB8AC3E}">
        <p14:creationId xmlns:p14="http://schemas.microsoft.com/office/powerpoint/2010/main" val="6045676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plib.org/" TargetMode="External"/><Relationship Id="rId2" Type="http://schemas.openxmlformats.org/officeDocument/2006/relationships/hyperlink" Target="http://www.fredbischoff.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4483D24-843D-644E-80EC-64E87B47A2D0}"/>
              </a:ext>
            </a:extLst>
          </p:cNvPr>
          <p:cNvSpPr>
            <a:spLocks noGrp="1"/>
          </p:cNvSpPr>
          <p:nvPr>
            <p:ph type="ctrTitle"/>
          </p:nvPr>
        </p:nvSpPr>
        <p:spPr>
          <a:xfrm>
            <a:off x="472971" y="1458974"/>
            <a:ext cx="7634710" cy="1906073"/>
          </a:xfrm>
        </p:spPr>
        <p:txBody>
          <a:bodyPr anchor="ctr" anchorCtr="0">
            <a:normAutofit/>
          </a:bodyPr>
          <a:lstStyle/>
          <a:p>
            <a:pPr marL="7144" indent="-7144"/>
            <a:r>
              <a:rPr lang="en-US" sz="3600" dirty="0"/>
              <a:t>Righteousness simplified: </a:t>
            </a:r>
            <a:br>
              <a:rPr lang="en-US" sz="3600" dirty="0"/>
            </a:br>
            <a:r>
              <a:rPr lang="en-US" sz="3600" dirty="0"/>
              <a:t>everything swallowed up</a:t>
            </a:r>
          </a:p>
        </p:txBody>
      </p:sp>
      <p:sp>
        <p:nvSpPr>
          <p:cNvPr id="5" name="Subtitle 2">
            <a:extLst>
              <a:ext uri="{FF2B5EF4-FFF2-40B4-BE49-F238E27FC236}">
                <a16:creationId xmlns:a16="http://schemas.microsoft.com/office/drawing/2014/main" id="{C7168611-439D-BC4E-A686-D0D8459A8B1B}"/>
              </a:ext>
            </a:extLst>
          </p:cNvPr>
          <p:cNvSpPr>
            <a:spLocks noGrp="1"/>
          </p:cNvSpPr>
          <p:nvPr>
            <p:ph type="subTitle" idx="1"/>
          </p:nvPr>
        </p:nvSpPr>
        <p:spPr>
          <a:xfrm>
            <a:off x="2349063" y="3631777"/>
            <a:ext cx="7069310" cy="733216"/>
          </a:xfrm>
        </p:spPr>
        <p:txBody>
          <a:bodyPr>
            <a:normAutofit fontScale="77500" lnSpcReduction="20000"/>
          </a:bodyPr>
          <a:lstStyle/>
          <a:p>
            <a:r>
              <a:rPr lang="en-US" dirty="0"/>
              <a:t>Fred bischoff</a:t>
            </a:r>
          </a:p>
          <a:p>
            <a:r>
              <a:rPr lang="en-US" dirty="0">
                <a:hlinkClick r:id="rId2"/>
              </a:rPr>
              <a:t>www.Fredbischoff.com</a:t>
            </a:r>
            <a:r>
              <a:rPr lang="en-US" dirty="0"/>
              <a:t> • </a:t>
            </a:r>
            <a:r>
              <a:rPr lang="en-US" dirty="0">
                <a:hlinkClick r:id="rId3"/>
              </a:rPr>
              <a:t>www.aplib.org</a:t>
            </a:r>
            <a:endParaRPr lang="en-US" dirty="0"/>
          </a:p>
        </p:txBody>
      </p:sp>
      <p:sp>
        <p:nvSpPr>
          <p:cNvPr id="6" name="Rectangle 5">
            <a:extLst>
              <a:ext uri="{FF2B5EF4-FFF2-40B4-BE49-F238E27FC236}">
                <a16:creationId xmlns:a16="http://schemas.microsoft.com/office/drawing/2014/main" id="{FD507F25-340E-5F4B-B906-DAF6F3D69ACA}"/>
              </a:ext>
            </a:extLst>
          </p:cNvPr>
          <p:cNvSpPr/>
          <p:nvPr/>
        </p:nvSpPr>
        <p:spPr>
          <a:xfrm>
            <a:off x="1767954" y="3039239"/>
            <a:ext cx="3547125" cy="369332"/>
          </a:xfrm>
          <a:prstGeom prst="rect">
            <a:avLst/>
          </a:prstGeom>
        </p:spPr>
        <p:txBody>
          <a:bodyPr wrap="none">
            <a:spAutoFit/>
          </a:bodyPr>
          <a:lstStyle/>
          <a:p>
            <a:r>
              <a:rPr lang="en-US" cap="all" dirty="0"/>
              <a:t>Christ Our Righteousness: 7</a:t>
            </a:r>
          </a:p>
        </p:txBody>
      </p:sp>
    </p:spTree>
    <p:extLst>
      <p:ext uri="{BB962C8B-B14F-4D97-AF65-F5344CB8AC3E}">
        <p14:creationId xmlns:p14="http://schemas.microsoft.com/office/powerpoint/2010/main" val="52986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Advent movement in Judgment hour</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43928"/>
            <a:ext cx="6571343" cy="3930151"/>
          </a:xfrm>
        </p:spPr>
        <p:txBody>
          <a:bodyPr>
            <a:normAutofit/>
          </a:bodyPr>
          <a:lstStyle/>
          <a:p>
            <a:r>
              <a:rPr lang="en-US" dirty="0"/>
              <a:t>Review how the Advent Movement has been called to its mission before Jesus comes, to announce the process that ends the temporary principle of selfishness.</a:t>
            </a:r>
          </a:p>
          <a:p>
            <a:r>
              <a:rPr lang="en-US" dirty="0"/>
              <a:t>The announcement includes a demonstration of unselfishness!</a:t>
            </a:r>
          </a:p>
          <a:p>
            <a:r>
              <a:rPr lang="en-US" dirty="0"/>
              <a:t>Consider in summary how the messages, the landmarks, and the ministries were designed to appeal to and demonstrate the truth of God’s unselfishness, and to warn against and reform from selfishness.</a:t>
            </a:r>
          </a:p>
        </p:txBody>
      </p:sp>
    </p:spTree>
    <p:extLst>
      <p:ext uri="{BB962C8B-B14F-4D97-AF65-F5344CB8AC3E}">
        <p14:creationId xmlns:p14="http://schemas.microsoft.com/office/powerpoint/2010/main" val="346612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Messages and two principles</a:t>
            </a:r>
          </a:p>
        </p:txBody>
      </p:sp>
      <p:graphicFrame>
        <p:nvGraphicFramePr>
          <p:cNvPr id="6" name="Content Placeholder 5">
            <a:extLst>
              <a:ext uri="{FF2B5EF4-FFF2-40B4-BE49-F238E27FC236}">
                <a16:creationId xmlns:a16="http://schemas.microsoft.com/office/drawing/2014/main" id="{4B023BB7-363F-4B46-9881-2E15B451D179}"/>
              </a:ext>
            </a:extLst>
          </p:cNvPr>
          <p:cNvGraphicFramePr>
            <a:graphicFrameLocks noGrp="1"/>
          </p:cNvGraphicFramePr>
          <p:nvPr>
            <p:ph idx="1"/>
            <p:extLst>
              <p:ext uri="{D42A27DB-BD31-4B8C-83A1-F6EECF244321}">
                <p14:modId xmlns:p14="http://schemas.microsoft.com/office/powerpoint/2010/main" val="52933522"/>
              </p:ext>
            </p:extLst>
          </p:nvPr>
        </p:nvGraphicFramePr>
        <p:xfrm>
          <a:off x="1088231" y="2320357"/>
          <a:ext cx="7203282" cy="2838450"/>
        </p:xfrm>
        <a:graphic>
          <a:graphicData uri="http://schemas.openxmlformats.org/drawingml/2006/table">
            <a:tbl>
              <a:tblPr firstRow="1" bandRow="1">
                <a:tableStyleId>{5C22544A-7EE6-4342-B048-85BDC9FD1C3A}</a:tableStyleId>
              </a:tblPr>
              <a:tblGrid>
                <a:gridCol w="3601641">
                  <a:extLst>
                    <a:ext uri="{9D8B030D-6E8A-4147-A177-3AD203B41FA5}">
                      <a16:colId xmlns:a16="http://schemas.microsoft.com/office/drawing/2014/main" val="1619692458"/>
                    </a:ext>
                  </a:extLst>
                </a:gridCol>
                <a:gridCol w="3601641">
                  <a:extLst>
                    <a:ext uri="{9D8B030D-6E8A-4147-A177-3AD203B41FA5}">
                      <a16:colId xmlns:a16="http://schemas.microsoft.com/office/drawing/2014/main" val="3245655427"/>
                    </a:ext>
                  </a:extLst>
                </a:gridCol>
              </a:tblGrid>
              <a:tr h="278130">
                <a:tc>
                  <a:txBody>
                    <a:bodyPr/>
                    <a:lstStyle/>
                    <a:p>
                      <a:r>
                        <a:rPr lang="en-US" sz="1000" dirty="0"/>
                        <a:t>Eternal Principle: Unselfishness</a:t>
                      </a:r>
                    </a:p>
                  </a:txBody>
                  <a:tcPr marL="68580" marR="68580" marT="34290" marB="34290"/>
                </a:tc>
                <a:tc>
                  <a:txBody>
                    <a:bodyPr/>
                    <a:lstStyle/>
                    <a:p>
                      <a:r>
                        <a:rPr lang="en-US" sz="1000" dirty="0"/>
                        <a:t>Temporary Principle: Selfishness</a:t>
                      </a:r>
                    </a:p>
                  </a:txBody>
                  <a:tcPr marL="68580" marR="68580" marT="34290" marB="34290"/>
                </a:tc>
                <a:extLst>
                  <a:ext uri="{0D108BD9-81ED-4DB2-BD59-A6C34878D82A}">
                    <a16:rowId xmlns:a16="http://schemas.microsoft.com/office/drawing/2014/main" val="1268776372"/>
                  </a:ext>
                </a:extLst>
              </a:tr>
              <a:tr h="480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1831: </a:t>
                      </a:r>
                      <a:r>
                        <a:rPr lang="en-US" sz="1400" b="1" dirty="0"/>
                        <a:t>First Angel’s Message</a:t>
                      </a:r>
                      <a:r>
                        <a:rPr lang="en-US" sz="1400" dirty="0"/>
                        <a:t>: </a:t>
                      </a:r>
                      <a:r>
                        <a:rPr lang="en-US" sz="1400" kern="1200" dirty="0">
                          <a:solidFill>
                            <a:schemeClr val="dk1"/>
                          </a:solidFill>
                          <a:effectLst/>
                          <a:latin typeface="+mn-lt"/>
                          <a:ea typeface="+mn-ea"/>
                          <a:cs typeface="+mn-cs"/>
                        </a:rPr>
                        <a:t>hour of judgment; worship Creator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1844: </a:t>
                      </a:r>
                      <a:r>
                        <a:rPr lang="en-US" sz="1400" b="1" kern="1200" dirty="0">
                          <a:solidFill>
                            <a:schemeClr val="dk1"/>
                          </a:solidFill>
                          <a:effectLst/>
                          <a:latin typeface="+mn-lt"/>
                          <a:ea typeface="+mn-ea"/>
                          <a:cs typeface="+mn-cs"/>
                        </a:rPr>
                        <a:t>Second Angel’s Message</a:t>
                      </a:r>
                      <a:r>
                        <a:rPr lang="en-US" sz="1400" kern="1200" dirty="0">
                          <a:solidFill>
                            <a:schemeClr val="dk1"/>
                          </a:solidFill>
                          <a:effectLst/>
                          <a:latin typeface="+mn-lt"/>
                          <a:ea typeface="+mn-ea"/>
                          <a:cs typeface="+mn-cs"/>
                        </a:rPr>
                        <a:t>: Babylon is fallen, is fallen; global, fornication </a:t>
                      </a:r>
                      <a:endParaRPr lang="en-US" sz="1000" dirty="0">
                        <a:effectLst/>
                      </a:endParaRPr>
                    </a:p>
                  </a:txBody>
                  <a:tcPr marL="68580" marR="68580" marT="34290" marB="34290"/>
                </a:tc>
                <a:extLst>
                  <a:ext uri="{0D108BD9-81ED-4DB2-BD59-A6C34878D82A}">
                    <a16:rowId xmlns:a16="http://schemas.microsoft.com/office/drawing/2014/main" val="585821604"/>
                  </a:ext>
                </a:extLst>
              </a:tr>
              <a:tr h="8401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1844: </a:t>
                      </a:r>
                      <a:r>
                        <a:rPr lang="en-US" sz="1400" b="1" kern="1200" dirty="0">
                          <a:solidFill>
                            <a:schemeClr val="dk1"/>
                          </a:solidFill>
                          <a:effectLst/>
                          <a:latin typeface="+mn-lt"/>
                          <a:ea typeface="+mn-ea"/>
                          <a:cs typeface="+mn-cs"/>
                        </a:rPr>
                        <a:t>Midnight Cry</a:t>
                      </a:r>
                      <a:r>
                        <a:rPr lang="en-US" sz="1400" kern="1200" dirty="0">
                          <a:solidFill>
                            <a:schemeClr val="dk1"/>
                          </a:solidFill>
                          <a:effectLst/>
                          <a:latin typeface="+mn-lt"/>
                          <a:ea typeface="+mn-ea"/>
                          <a:cs typeface="+mn-cs"/>
                        </a:rPr>
                        <a:t>: wise virgins, oil in vessels, follow Bridegroom into wedding; but...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...Foolish virgins left out;</a:t>
                      </a:r>
                      <a:br>
                        <a:rPr lang="en-US" sz="1400" kern="1200" dirty="0">
                          <a:solidFill>
                            <a:schemeClr val="dk1"/>
                          </a:solidFill>
                          <a:effectLst/>
                          <a:latin typeface="+mn-lt"/>
                          <a:ea typeface="+mn-ea"/>
                          <a:cs typeface="+mn-cs"/>
                        </a:rPr>
                      </a:br>
                      <a:r>
                        <a:rPr lang="en-US" sz="1400" kern="1200" dirty="0">
                          <a:solidFill>
                            <a:schemeClr val="dk1"/>
                          </a:solidFill>
                          <a:effectLst/>
                          <a:latin typeface="+mn-lt"/>
                          <a:ea typeface="+mn-ea"/>
                          <a:cs typeface="+mn-cs"/>
                        </a:rPr>
                        <a:t>1844: </a:t>
                      </a:r>
                      <a:r>
                        <a:rPr lang="en-US" sz="1400" b="1" kern="1200" dirty="0">
                          <a:solidFill>
                            <a:schemeClr val="dk1"/>
                          </a:solidFill>
                          <a:effectLst/>
                          <a:latin typeface="+mn-lt"/>
                          <a:ea typeface="+mn-ea"/>
                          <a:cs typeface="+mn-cs"/>
                        </a:rPr>
                        <a:t>Third Angel’s Message</a:t>
                      </a:r>
                      <a:r>
                        <a:rPr lang="en-US" sz="1400" kern="1200" dirty="0">
                          <a:solidFill>
                            <a:schemeClr val="dk1"/>
                          </a:solidFill>
                          <a:effectLst/>
                          <a:latin typeface="+mn-lt"/>
                          <a:ea typeface="+mn-ea"/>
                          <a:cs typeface="+mn-cs"/>
                        </a:rPr>
                        <a:t>: worship beast, image = no future; but... </a:t>
                      </a:r>
                      <a:endParaRPr lang="en-US" sz="1000" dirty="0">
                        <a:effectLst/>
                      </a:endParaRPr>
                    </a:p>
                  </a:txBody>
                  <a:tcPr marL="68580" marR="68580" marT="34290" marB="34290"/>
                </a:tc>
                <a:extLst>
                  <a:ext uri="{0D108BD9-81ED-4DB2-BD59-A6C34878D82A}">
                    <a16:rowId xmlns:a16="http://schemas.microsoft.com/office/drawing/2014/main" val="2784730991"/>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...Remnant keep commandments of God &amp; faith of Jesus;</a:t>
                      </a:r>
                      <a:br>
                        <a:rPr lang="en-US" sz="1400" kern="1200" dirty="0">
                          <a:solidFill>
                            <a:schemeClr val="dk1"/>
                          </a:solidFill>
                          <a:effectLst/>
                          <a:latin typeface="+mn-lt"/>
                          <a:ea typeface="+mn-ea"/>
                          <a:cs typeface="+mn-cs"/>
                        </a:rPr>
                      </a:br>
                      <a:r>
                        <a:rPr lang="en-US" sz="1400" kern="1200" dirty="0">
                          <a:solidFill>
                            <a:schemeClr val="dk1"/>
                          </a:solidFill>
                          <a:effectLst/>
                          <a:latin typeface="+mn-lt"/>
                          <a:ea typeface="+mn-ea"/>
                          <a:cs typeface="+mn-cs"/>
                        </a:rPr>
                        <a:t>1852: </a:t>
                      </a:r>
                      <a:r>
                        <a:rPr lang="en-US" sz="1400" b="1" kern="1200" dirty="0">
                          <a:solidFill>
                            <a:schemeClr val="dk1"/>
                          </a:solidFill>
                          <a:effectLst/>
                          <a:latin typeface="+mn-lt"/>
                          <a:ea typeface="+mn-ea"/>
                          <a:cs typeface="+mn-cs"/>
                        </a:rPr>
                        <a:t>Laodicean Message</a:t>
                      </a:r>
                      <a:r>
                        <a:rPr lang="en-US" sz="1400" b="0" kern="1200" dirty="0">
                          <a:solidFill>
                            <a:schemeClr val="dk1"/>
                          </a:solidFill>
                          <a:effectLst/>
                          <a:latin typeface="+mn-lt"/>
                          <a:ea typeface="+mn-ea"/>
                          <a:cs typeface="+mn-cs"/>
                        </a:rPr>
                        <a:t>: need Jesus</a:t>
                      </a:r>
                      <a:endParaRPr lang="en-US" sz="1000" b="1"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1886: </a:t>
                      </a:r>
                      <a:r>
                        <a:rPr lang="en-US" sz="1400" b="1" kern="1200" dirty="0">
                          <a:solidFill>
                            <a:schemeClr val="dk1"/>
                          </a:solidFill>
                          <a:effectLst/>
                          <a:latin typeface="+mn-lt"/>
                          <a:ea typeface="+mn-ea"/>
                          <a:cs typeface="+mn-cs"/>
                        </a:rPr>
                        <a:t>Loud Cry </a:t>
                      </a:r>
                      <a:r>
                        <a:rPr lang="en-US" sz="1400" kern="1200" dirty="0">
                          <a:solidFill>
                            <a:schemeClr val="dk1"/>
                          </a:solidFill>
                          <a:effectLst/>
                          <a:latin typeface="+mn-lt"/>
                          <a:ea typeface="+mn-ea"/>
                          <a:cs typeface="+mn-cs"/>
                        </a:rPr>
                        <a:t>(beginning); Babylon is fallen, is fallen; party, power, profit; glorify self; take life; but... </a:t>
                      </a:r>
                      <a:endParaRPr lang="en-US" sz="1000" dirty="0">
                        <a:effectLst/>
                      </a:endParaRPr>
                    </a:p>
                  </a:txBody>
                  <a:tcPr marL="68580" marR="68580" marT="34290" marB="34290"/>
                </a:tc>
                <a:extLst>
                  <a:ext uri="{0D108BD9-81ED-4DB2-BD59-A6C34878D82A}">
                    <a16:rowId xmlns:a16="http://schemas.microsoft.com/office/drawing/2014/main" val="4093969542"/>
                  </a:ext>
                </a:extLst>
              </a:tr>
              <a:tr h="480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Loud Cry: ... message has great authority, and the earth is lightened with glory of the truth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Come out of Babylon: powerful, final calling out of the lie</a:t>
                      </a:r>
                      <a:endParaRPr lang="en-US" sz="1000" dirty="0">
                        <a:effectLst/>
                      </a:endParaRPr>
                    </a:p>
                  </a:txBody>
                  <a:tcPr marL="68580" marR="68580" marT="34290" marB="34290"/>
                </a:tc>
                <a:extLst>
                  <a:ext uri="{0D108BD9-81ED-4DB2-BD59-A6C34878D82A}">
                    <a16:rowId xmlns:a16="http://schemas.microsoft.com/office/drawing/2014/main" val="819899531"/>
                  </a:ext>
                </a:extLst>
              </a:tr>
            </a:tbl>
          </a:graphicData>
        </a:graphic>
      </p:graphicFrame>
    </p:spTree>
    <p:extLst>
      <p:ext uri="{BB962C8B-B14F-4D97-AF65-F5344CB8AC3E}">
        <p14:creationId xmlns:p14="http://schemas.microsoft.com/office/powerpoint/2010/main" val="34901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Landmarks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ext uri="{D42A27DB-BD31-4B8C-83A1-F6EECF244321}">
                <p14:modId xmlns:p14="http://schemas.microsoft.com/office/powerpoint/2010/main" val="523418266"/>
              </p:ext>
            </p:extLst>
          </p:nvPr>
        </p:nvGraphicFramePr>
        <p:xfrm>
          <a:off x="1088685" y="2319564"/>
          <a:ext cx="7202455" cy="2830830"/>
        </p:xfrm>
        <a:graphic>
          <a:graphicData uri="http://schemas.openxmlformats.org/drawingml/2006/table">
            <a:tbl>
              <a:tblPr firstRow="1" bandRow="1">
                <a:tableStyleId>{5C22544A-7EE6-4342-B048-85BDC9FD1C3A}</a:tableStyleId>
              </a:tblPr>
              <a:tblGrid>
                <a:gridCol w="2119880">
                  <a:extLst>
                    <a:ext uri="{9D8B030D-6E8A-4147-A177-3AD203B41FA5}">
                      <a16:colId xmlns:a16="http://schemas.microsoft.com/office/drawing/2014/main" val="609584359"/>
                    </a:ext>
                  </a:extLst>
                </a:gridCol>
                <a:gridCol w="2498271">
                  <a:extLst>
                    <a:ext uri="{9D8B030D-6E8A-4147-A177-3AD203B41FA5}">
                      <a16:colId xmlns:a16="http://schemas.microsoft.com/office/drawing/2014/main" val="4276931759"/>
                    </a:ext>
                  </a:extLst>
                </a:gridCol>
                <a:gridCol w="2584304">
                  <a:extLst>
                    <a:ext uri="{9D8B030D-6E8A-4147-A177-3AD203B41FA5}">
                      <a16:colId xmlns:a16="http://schemas.microsoft.com/office/drawing/2014/main" val="3574654404"/>
                    </a:ext>
                  </a:extLst>
                </a:gridCol>
              </a:tblGrid>
              <a:tr h="278130">
                <a:tc>
                  <a:txBody>
                    <a:bodyPr/>
                    <a:lstStyle/>
                    <a:p>
                      <a:r>
                        <a:rPr lang="en-US" sz="1000" dirty="0"/>
                        <a:t>Landmark</a:t>
                      </a:r>
                    </a:p>
                  </a:txBody>
                  <a:tcPr marL="68580" marR="68580" marT="34290" marB="34290"/>
                </a:tc>
                <a:tc>
                  <a:txBody>
                    <a:bodyPr/>
                    <a:lstStyle/>
                    <a:p>
                      <a:r>
                        <a:rPr lang="en-US" sz="1000" dirty="0"/>
                        <a:t>Eternal Principle</a:t>
                      </a:r>
                    </a:p>
                  </a:txBody>
                  <a:tcPr marL="68580" marR="68580" marT="34290" marB="34290"/>
                </a:tc>
                <a:tc>
                  <a:txBody>
                    <a:bodyPr/>
                    <a:lstStyle/>
                    <a:p>
                      <a:r>
                        <a:rPr lang="en-US" sz="1000" dirty="0"/>
                        <a:t>Temporary Principle</a:t>
                      </a:r>
                    </a:p>
                  </a:txBody>
                  <a:tcPr marL="68580" marR="68580" marT="34290" marB="34290"/>
                </a:tc>
                <a:extLst>
                  <a:ext uri="{0D108BD9-81ED-4DB2-BD59-A6C34878D82A}">
                    <a16:rowId xmlns:a16="http://schemas.microsoft.com/office/drawing/2014/main" val="3383728665"/>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Second Coming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Jesus’ return to rescue those sealed by the truth of unselfishness.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refusing to give up the lie of selfishness are left, put to sleep for 1000 years. </a:t>
                      </a:r>
                      <a:endParaRPr lang="en-US" sz="1000" dirty="0">
                        <a:effectLst/>
                      </a:endParaRPr>
                    </a:p>
                  </a:txBody>
                  <a:tcPr marL="68580" marR="68580" marT="34290" marB="34290"/>
                </a:tc>
                <a:extLst>
                  <a:ext uri="{0D108BD9-81ED-4DB2-BD59-A6C34878D82A}">
                    <a16:rowId xmlns:a16="http://schemas.microsoft.com/office/drawing/2014/main" val="1517527373"/>
                  </a:ext>
                </a:extLst>
              </a:tr>
              <a:tr h="89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Cleansing of the Sanctuary</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Before Jesus returns, there is a preparation of following Jesus (and His blood) into the Most Holy Place.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who are unwilling to go there with Jesus reject the principle of the cross, like Judas, to the end. </a:t>
                      </a:r>
                      <a:endParaRPr lang="en-US" sz="1000" dirty="0">
                        <a:effectLst/>
                      </a:endParaRPr>
                    </a:p>
                  </a:txBody>
                  <a:tcPr marL="68580" marR="68580" marT="34290" marB="34290"/>
                </a:tc>
                <a:extLst>
                  <a:ext uri="{0D108BD9-81ED-4DB2-BD59-A6C34878D82A}">
                    <a16:rowId xmlns:a16="http://schemas.microsoft.com/office/drawing/2014/main" val="3576853690"/>
                  </a:ext>
                </a:extLst>
              </a:tr>
              <a:tr h="89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Three Angels’ Messages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embracing the truth carry God’s final messages to call all into the Most Holy Place before Babylon’s physical fall.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who insist on living for self are pictured as “Babylon” with all its systems, including religious, political, and financial.</a:t>
                      </a:r>
                      <a:endParaRPr lang="en-US" sz="1000" dirty="0">
                        <a:effectLst/>
                      </a:endParaRPr>
                    </a:p>
                  </a:txBody>
                  <a:tcPr marL="68580" marR="68580" marT="34290" marB="34290"/>
                </a:tc>
                <a:extLst>
                  <a:ext uri="{0D108BD9-81ED-4DB2-BD59-A6C34878D82A}">
                    <a16:rowId xmlns:a16="http://schemas.microsoft.com/office/drawing/2014/main" val="3877890256"/>
                  </a:ext>
                </a:extLst>
              </a:tr>
            </a:tbl>
          </a:graphicData>
        </a:graphic>
      </p:graphicFrame>
    </p:spTree>
    <p:extLst>
      <p:ext uri="{BB962C8B-B14F-4D97-AF65-F5344CB8AC3E}">
        <p14:creationId xmlns:p14="http://schemas.microsoft.com/office/powerpoint/2010/main" val="38912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Landmarks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19564"/>
          <a:ext cx="7202455" cy="2335530"/>
        </p:xfrm>
        <a:graphic>
          <a:graphicData uri="http://schemas.openxmlformats.org/drawingml/2006/table">
            <a:tbl>
              <a:tblPr firstRow="1" bandRow="1">
                <a:tableStyleId>{5C22544A-7EE6-4342-B048-85BDC9FD1C3A}</a:tableStyleId>
              </a:tblPr>
              <a:tblGrid>
                <a:gridCol w="2119880">
                  <a:extLst>
                    <a:ext uri="{9D8B030D-6E8A-4147-A177-3AD203B41FA5}">
                      <a16:colId xmlns:a16="http://schemas.microsoft.com/office/drawing/2014/main" val="609584359"/>
                    </a:ext>
                  </a:extLst>
                </a:gridCol>
                <a:gridCol w="2498271">
                  <a:extLst>
                    <a:ext uri="{9D8B030D-6E8A-4147-A177-3AD203B41FA5}">
                      <a16:colId xmlns:a16="http://schemas.microsoft.com/office/drawing/2014/main" val="4276931759"/>
                    </a:ext>
                  </a:extLst>
                </a:gridCol>
                <a:gridCol w="2584304">
                  <a:extLst>
                    <a:ext uri="{9D8B030D-6E8A-4147-A177-3AD203B41FA5}">
                      <a16:colId xmlns:a16="http://schemas.microsoft.com/office/drawing/2014/main" val="3574654404"/>
                    </a:ext>
                  </a:extLst>
                </a:gridCol>
              </a:tblGrid>
              <a:tr h="278130">
                <a:tc>
                  <a:txBody>
                    <a:bodyPr/>
                    <a:lstStyle/>
                    <a:p>
                      <a:r>
                        <a:rPr lang="en-US" sz="1000" dirty="0"/>
                        <a:t>Landmark</a:t>
                      </a:r>
                    </a:p>
                  </a:txBody>
                  <a:tcPr marL="68580" marR="68580" marT="34290" marB="34290"/>
                </a:tc>
                <a:tc>
                  <a:txBody>
                    <a:bodyPr/>
                    <a:lstStyle/>
                    <a:p>
                      <a:r>
                        <a:rPr lang="en-US" sz="1000" dirty="0"/>
                        <a:t>Eternal Principle</a:t>
                      </a:r>
                    </a:p>
                  </a:txBody>
                  <a:tcPr marL="68580" marR="68580" marT="34290" marB="34290"/>
                </a:tc>
                <a:tc>
                  <a:txBody>
                    <a:bodyPr/>
                    <a:lstStyle/>
                    <a:p>
                      <a:r>
                        <a:rPr lang="en-US" sz="1000" dirty="0"/>
                        <a:t>Temporary Principle</a:t>
                      </a:r>
                    </a:p>
                  </a:txBody>
                  <a:tcPr marL="68580" marR="68580" marT="34290" marB="34290"/>
                </a:tc>
                <a:extLst>
                  <a:ext uri="{0D108BD9-81ED-4DB2-BD59-A6C34878D82A}">
                    <a16:rowId xmlns:a16="http://schemas.microsoft.com/office/drawing/2014/main" val="3383728665"/>
                  </a:ext>
                </a:extLst>
              </a:tr>
              <a:tr h="685800">
                <a:tc>
                  <a:txBody>
                    <a:bodyPr/>
                    <a:lstStyle/>
                    <a:p>
                      <a:r>
                        <a:rPr lang="en-US" sz="1400" kern="1200" dirty="0">
                          <a:solidFill>
                            <a:schemeClr val="dk1"/>
                          </a:solidFill>
                          <a:effectLst/>
                          <a:latin typeface="+mn-lt"/>
                          <a:ea typeface="+mn-ea"/>
                          <a:cs typeface="+mn-cs"/>
                        </a:rPr>
                        <a:t>Commandments of God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God’s law still expresses the love that defines His character and how we are to reflect His image.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who are “lawless” reject living with unselfish love, and their selfishness abounds. </a:t>
                      </a:r>
                      <a:endParaRPr lang="en-US" sz="1000" dirty="0">
                        <a:effectLst/>
                      </a:endParaRPr>
                    </a:p>
                  </a:txBody>
                  <a:tcPr marL="68580" marR="68580" marT="34290" marB="34290"/>
                </a:tc>
                <a:extLst>
                  <a:ext uri="{0D108BD9-81ED-4DB2-BD59-A6C34878D82A}">
                    <a16:rowId xmlns:a16="http://schemas.microsoft.com/office/drawing/2014/main" val="1517527373"/>
                  </a:ext>
                </a:extLst>
              </a:tr>
              <a:tr h="1097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Faith of Jesus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The gospel of the cross gives the only hope any sinner has, and enables them to live by faith (in God and in others) to the end, as Jesus.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who reject the gospel demonstrate the inability to trust anyone, including God, as the crop of selfishness ripens. </a:t>
                      </a:r>
                      <a:endParaRPr lang="en-US" sz="1000" dirty="0">
                        <a:effectLst/>
                      </a:endParaRPr>
                    </a:p>
                  </a:txBody>
                  <a:tcPr marL="68580" marR="68580" marT="34290" marB="34290"/>
                </a:tc>
                <a:extLst>
                  <a:ext uri="{0D108BD9-81ED-4DB2-BD59-A6C34878D82A}">
                    <a16:rowId xmlns:a16="http://schemas.microsoft.com/office/drawing/2014/main" val="3576853690"/>
                  </a:ext>
                </a:extLst>
              </a:tr>
            </a:tbl>
          </a:graphicData>
        </a:graphic>
      </p:graphicFrame>
    </p:spTree>
    <p:extLst>
      <p:ext uri="{BB962C8B-B14F-4D97-AF65-F5344CB8AC3E}">
        <p14:creationId xmlns:p14="http://schemas.microsoft.com/office/powerpoint/2010/main" val="1268564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Landmarks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19564"/>
          <a:ext cx="7202455" cy="2335530"/>
        </p:xfrm>
        <a:graphic>
          <a:graphicData uri="http://schemas.openxmlformats.org/drawingml/2006/table">
            <a:tbl>
              <a:tblPr firstRow="1" bandRow="1">
                <a:tableStyleId>{5C22544A-7EE6-4342-B048-85BDC9FD1C3A}</a:tableStyleId>
              </a:tblPr>
              <a:tblGrid>
                <a:gridCol w="2119880">
                  <a:extLst>
                    <a:ext uri="{9D8B030D-6E8A-4147-A177-3AD203B41FA5}">
                      <a16:colId xmlns:a16="http://schemas.microsoft.com/office/drawing/2014/main" val="609584359"/>
                    </a:ext>
                  </a:extLst>
                </a:gridCol>
                <a:gridCol w="2498271">
                  <a:extLst>
                    <a:ext uri="{9D8B030D-6E8A-4147-A177-3AD203B41FA5}">
                      <a16:colId xmlns:a16="http://schemas.microsoft.com/office/drawing/2014/main" val="4276931759"/>
                    </a:ext>
                  </a:extLst>
                </a:gridCol>
                <a:gridCol w="2584304">
                  <a:extLst>
                    <a:ext uri="{9D8B030D-6E8A-4147-A177-3AD203B41FA5}">
                      <a16:colId xmlns:a16="http://schemas.microsoft.com/office/drawing/2014/main" val="3574654404"/>
                    </a:ext>
                  </a:extLst>
                </a:gridCol>
              </a:tblGrid>
              <a:tr h="278130">
                <a:tc>
                  <a:txBody>
                    <a:bodyPr/>
                    <a:lstStyle/>
                    <a:p>
                      <a:r>
                        <a:rPr lang="en-US" sz="1000" dirty="0"/>
                        <a:t>Landmark</a:t>
                      </a:r>
                    </a:p>
                  </a:txBody>
                  <a:tcPr marL="68580" marR="68580" marT="34290" marB="34290"/>
                </a:tc>
                <a:tc>
                  <a:txBody>
                    <a:bodyPr/>
                    <a:lstStyle/>
                    <a:p>
                      <a:r>
                        <a:rPr lang="en-US" sz="1000" dirty="0"/>
                        <a:t>Eternal Principle</a:t>
                      </a:r>
                    </a:p>
                  </a:txBody>
                  <a:tcPr marL="68580" marR="68580" marT="34290" marB="34290"/>
                </a:tc>
                <a:tc>
                  <a:txBody>
                    <a:bodyPr/>
                    <a:lstStyle/>
                    <a:p>
                      <a:r>
                        <a:rPr lang="en-US" sz="1000" dirty="0"/>
                        <a:t>Temporary Principle</a:t>
                      </a:r>
                    </a:p>
                  </a:txBody>
                  <a:tcPr marL="68580" marR="68580" marT="34290" marB="34290"/>
                </a:tc>
                <a:extLst>
                  <a:ext uri="{0D108BD9-81ED-4DB2-BD59-A6C34878D82A}">
                    <a16:rowId xmlns:a16="http://schemas.microsoft.com/office/drawing/2014/main" val="3383728665"/>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Sabbath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The worship of the Creator God reveals those whose conviction is that He is alone is worthy.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who refuse God’s sign of being Creator and Redeemer insist on worshiping the creature. </a:t>
                      </a:r>
                      <a:endParaRPr lang="en-US" sz="1000" dirty="0">
                        <a:effectLst/>
                      </a:endParaRPr>
                    </a:p>
                  </a:txBody>
                  <a:tcPr marL="68580" marR="68580" marT="34290" marB="34290"/>
                </a:tc>
                <a:extLst>
                  <a:ext uri="{0D108BD9-81ED-4DB2-BD59-A6C34878D82A}">
                    <a16:rowId xmlns:a16="http://schemas.microsoft.com/office/drawing/2014/main" val="1517527373"/>
                  </a:ext>
                </a:extLst>
              </a:tr>
              <a:tr h="89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Non-Immortality of the Wicked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The dependence the creature has on the Creator reveals that on-going life is dependent on union with Him, and they live forever.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Those who continue to embrace the devil’s lie refuse to face the fact that the result of living for self is death, but they die forever. </a:t>
                      </a:r>
                      <a:endParaRPr lang="en-US" sz="1000" dirty="0">
                        <a:effectLst/>
                      </a:endParaRPr>
                    </a:p>
                  </a:txBody>
                  <a:tcPr marL="68580" marR="68580" marT="34290" marB="34290"/>
                </a:tc>
                <a:extLst>
                  <a:ext uri="{0D108BD9-81ED-4DB2-BD59-A6C34878D82A}">
                    <a16:rowId xmlns:a16="http://schemas.microsoft.com/office/drawing/2014/main" val="3576853690"/>
                  </a:ext>
                </a:extLst>
              </a:tr>
            </a:tbl>
          </a:graphicData>
        </a:graphic>
      </p:graphicFrame>
    </p:spTree>
    <p:extLst>
      <p:ext uri="{BB962C8B-B14F-4D97-AF65-F5344CB8AC3E}">
        <p14:creationId xmlns:p14="http://schemas.microsoft.com/office/powerpoint/2010/main" val="1021795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B1AC5-04A9-CF4E-996C-74508CCAA71E}"/>
              </a:ext>
            </a:extLst>
          </p:cNvPr>
          <p:cNvSpPr>
            <a:spLocks noGrp="1"/>
          </p:cNvSpPr>
          <p:nvPr>
            <p:ph type="title"/>
          </p:nvPr>
        </p:nvSpPr>
        <p:spPr/>
        <p:txBody>
          <a:bodyPr/>
          <a:lstStyle/>
          <a:p>
            <a:r>
              <a:rPr lang="en-US" dirty="0"/>
              <a:t>ministries and two principles</a:t>
            </a:r>
          </a:p>
        </p:txBody>
      </p:sp>
      <p:sp>
        <p:nvSpPr>
          <p:cNvPr id="3" name="Content Placeholder 2">
            <a:extLst>
              <a:ext uri="{FF2B5EF4-FFF2-40B4-BE49-F238E27FC236}">
                <a16:creationId xmlns:a16="http://schemas.microsoft.com/office/drawing/2014/main" id="{8CEEBE36-FCC9-AC49-90DF-A183107733A3}"/>
              </a:ext>
            </a:extLst>
          </p:cNvPr>
          <p:cNvSpPr>
            <a:spLocks noGrp="1"/>
          </p:cNvSpPr>
          <p:nvPr>
            <p:ph idx="1"/>
          </p:nvPr>
        </p:nvSpPr>
        <p:spPr/>
        <p:txBody>
          <a:bodyPr/>
          <a:lstStyle/>
          <a:p>
            <a:r>
              <a:rPr lang="en-US" dirty="0"/>
              <a:t>How successful have the movement and particularly its ministries been in portraying the eternal principle of unselfish love? Or how contaminated have they been with selfishness? </a:t>
            </a:r>
          </a:p>
          <a:p>
            <a:r>
              <a:rPr lang="en-US" dirty="0"/>
              <a:t>Consider these examples of counsel (emphasis supplied)--</a:t>
            </a:r>
          </a:p>
        </p:txBody>
      </p:sp>
    </p:spTree>
    <p:extLst>
      <p:ext uri="{BB962C8B-B14F-4D97-AF65-F5344CB8AC3E}">
        <p14:creationId xmlns:p14="http://schemas.microsoft.com/office/powerpoint/2010/main" val="116354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ministries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76713"/>
          <a:ext cx="7202455" cy="922020"/>
        </p:xfrm>
        <a:graphic>
          <a:graphicData uri="http://schemas.openxmlformats.org/drawingml/2006/table">
            <a:tbl>
              <a:tblPr bandRow="1">
                <a:tableStyleId>{5C22544A-7EE6-4342-B048-85BDC9FD1C3A}</a:tableStyleId>
              </a:tblPr>
              <a:tblGrid>
                <a:gridCol w="1009536">
                  <a:extLst>
                    <a:ext uri="{9D8B030D-6E8A-4147-A177-3AD203B41FA5}">
                      <a16:colId xmlns:a16="http://schemas.microsoft.com/office/drawing/2014/main" val="609584359"/>
                    </a:ext>
                  </a:extLst>
                </a:gridCol>
                <a:gridCol w="6192919">
                  <a:extLst>
                    <a:ext uri="{9D8B030D-6E8A-4147-A177-3AD203B41FA5}">
                      <a16:colId xmlns:a16="http://schemas.microsoft.com/office/drawing/2014/main" val="4276931759"/>
                    </a:ext>
                  </a:extLst>
                </a:gridCol>
              </a:tblGrid>
              <a:tr h="89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General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(for any ministry or institution)</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1890: Men who are controlled by </a:t>
                      </a:r>
                      <a:r>
                        <a:rPr lang="en-US" sz="1400" b="1" kern="1200" dirty="0">
                          <a:solidFill>
                            <a:schemeClr val="dk1"/>
                          </a:solidFill>
                          <a:effectLst/>
                          <a:latin typeface="+mn-lt"/>
                          <a:ea typeface="+mn-ea"/>
                          <a:cs typeface="+mn-cs"/>
                        </a:rPr>
                        <a:t>selfish </a:t>
                      </a:r>
                      <a:r>
                        <a:rPr lang="en-US" sz="1400" kern="1200" dirty="0">
                          <a:solidFill>
                            <a:schemeClr val="dk1"/>
                          </a:solidFill>
                          <a:effectLst/>
                          <a:latin typeface="+mn-lt"/>
                          <a:ea typeface="+mn-ea"/>
                          <a:cs typeface="+mn-cs"/>
                        </a:rPr>
                        <a:t>desires should not remain connected with our institutions, and their course of action had better be exposed, that every church of Seventh-day Adventists may know what principles govern these men. (</a:t>
                      </a:r>
                      <a:r>
                        <a:rPr lang="en-US" sz="1400" i="1" kern="1200" dirty="0">
                          <a:solidFill>
                            <a:schemeClr val="dk1"/>
                          </a:solidFill>
                          <a:effectLst/>
                          <a:latin typeface="+mn-lt"/>
                          <a:ea typeface="+mn-ea"/>
                          <a:cs typeface="+mn-cs"/>
                        </a:rPr>
                        <a:t>Manuscript Releases</a:t>
                      </a:r>
                      <a:r>
                        <a:rPr lang="en-US" sz="1400" kern="1200" dirty="0">
                          <a:solidFill>
                            <a:schemeClr val="dk1"/>
                          </a:solidFill>
                          <a:effectLst/>
                          <a:latin typeface="+mn-lt"/>
                          <a:ea typeface="+mn-ea"/>
                          <a:cs typeface="+mn-cs"/>
                        </a:rPr>
                        <a:t>, Volume 1, page 197.2) </a:t>
                      </a:r>
                      <a:endParaRPr lang="en-US" sz="1000" dirty="0">
                        <a:effectLst/>
                      </a:endParaRPr>
                    </a:p>
                  </a:txBody>
                  <a:tcPr marL="68580" marR="68580" marT="34290" marB="34290"/>
                </a:tc>
                <a:extLst>
                  <a:ext uri="{0D108BD9-81ED-4DB2-BD59-A6C34878D82A}">
                    <a16:rowId xmlns:a16="http://schemas.microsoft.com/office/drawing/2014/main" val="3383728665"/>
                  </a:ext>
                </a:extLst>
              </a:tr>
            </a:tbl>
          </a:graphicData>
        </a:graphic>
      </p:graphicFrame>
    </p:spTree>
    <p:extLst>
      <p:ext uri="{BB962C8B-B14F-4D97-AF65-F5344CB8AC3E}">
        <p14:creationId xmlns:p14="http://schemas.microsoft.com/office/powerpoint/2010/main" val="769903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ministries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76713"/>
          <a:ext cx="7202455" cy="1775460"/>
        </p:xfrm>
        <a:graphic>
          <a:graphicData uri="http://schemas.openxmlformats.org/drawingml/2006/table">
            <a:tbl>
              <a:tblPr bandRow="1">
                <a:tableStyleId>{5C22544A-7EE6-4342-B048-85BDC9FD1C3A}</a:tableStyleId>
              </a:tblPr>
              <a:tblGrid>
                <a:gridCol w="1009536">
                  <a:extLst>
                    <a:ext uri="{9D8B030D-6E8A-4147-A177-3AD203B41FA5}">
                      <a16:colId xmlns:a16="http://schemas.microsoft.com/office/drawing/2014/main" val="609584359"/>
                    </a:ext>
                  </a:extLst>
                </a:gridCol>
                <a:gridCol w="6192919">
                  <a:extLst>
                    <a:ext uri="{9D8B030D-6E8A-4147-A177-3AD203B41FA5}">
                      <a16:colId xmlns:a16="http://schemas.microsoft.com/office/drawing/2014/main" val="4276931759"/>
                    </a:ext>
                  </a:extLst>
                </a:gridCol>
              </a:tblGrid>
              <a:tr h="1714500">
                <a:tc>
                  <a:txBody>
                    <a:bodyPr/>
                    <a:lstStyle/>
                    <a:p>
                      <a:r>
                        <a:rPr lang="en-US" sz="1400" i="1" kern="1200" dirty="0">
                          <a:solidFill>
                            <a:schemeClr val="dk1"/>
                          </a:solidFill>
                          <a:effectLst/>
                          <a:latin typeface="+mn-lt"/>
                          <a:ea typeface="+mn-ea"/>
                          <a:cs typeface="+mn-cs"/>
                        </a:rPr>
                        <a:t>Meetings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1888: There are many </a:t>
                      </a:r>
                      <a:r>
                        <a:rPr lang="en-US" sz="1400" kern="1200" dirty="0" err="1">
                          <a:solidFill>
                            <a:schemeClr val="dk1"/>
                          </a:solidFill>
                          <a:effectLst/>
                          <a:latin typeface="+mn-lt"/>
                          <a:ea typeface="+mn-ea"/>
                          <a:cs typeface="+mn-cs"/>
                        </a:rPr>
                        <a:t>Christless</a:t>
                      </a:r>
                      <a:r>
                        <a:rPr lang="en-US" sz="1400" kern="1200" dirty="0">
                          <a:solidFill>
                            <a:schemeClr val="dk1"/>
                          </a:solidFill>
                          <a:effectLst/>
                          <a:latin typeface="+mn-lt"/>
                          <a:ea typeface="+mn-ea"/>
                          <a:cs typeface="+mn-cs"/>
                        </a:rPr>
                        <a:t> sermons preached, which are wholly destitute of the power and Spirit of God. The speaker may please the ear; but his words do not impress the soul. God will work through humble men, who love and fear him, and who will not ascribe the glory to themselves; but will give all the praise of their being a light in the world to the Source of all light. O, for less of </a:t>
                      </a:r>
                      <a:r>
                        <a:rPr lang="en-US" sz="1400" b="1" kern="1200" dirty="0">
                          <a:solidFill>
                            <a:schemeClr val="dk1"/>
                          </a:solidFill>
                          <a:effectLst/>
                          <a:latin typeface="+mn-lt"/>
                          <a:ea typeface="+mn-ea"/>
                          <a:cs typeface="+mn-cs"/>
                        </a:rPr>
                        <a:t>self</a:t>
                      </a:r>
                      <a:r>
                        <a:rPr lang="en-US" sz="1400" kern="1200" dirty="0">
                          <a:solidFill>
                            <a:schemeClr val="dk1"/>
                          </a:solidFill>
                          <a:effectLst/>
                          <a:latin typeface="+mn-lt"/>
                          <a:ea typeface="+mn-ea"/>
                          <a:cs typeface="+mn-cs"/>
                        </a:rPr>
                        <a:t>, and more of Jesus! It is human pride and self-confidence, mingled with human depravity, that has enfeebled the churches, until they are sickly, and ready to die. (</a:t>
                      </a:r>
                      <a:r>
                        <a:rPr lang="en-US" sz="1400" i="1" kern="1200" dirty="0">
                          <a:solidFill>
                            <a:schemeClr val="dk1"/>
                          </a:solidFill>
                          <a:effectLst/>
                          <a:latin typeface="+mn-lt"/>
                          <a:ea typeface="+mn-ea"/>
                          <a:cs typeface="+mn-cs"/>
                        </a:rPr>
                        <a:t>Review and Herald</a:t>
                      </a:r>
                      <a:r>
                        <a:rPr lang="en-US" sz="1400" kern="1200" dirty="0">
                          <a:solidFill>
                            <a:schemeClr val="dk1"/>
                          </a:solidFill>
                          <a:effectLst/>
                          <a:latin typeface="+mn-lt"/>
                          <a:ea typeface="+mn-ea"/>
                          <a:cs typeface="+mn-cs"/>
                        </a:rPr>
                        <a:t>, September 4, 1888 paragraph 7) </a:t>
                      </a:r>
                      <a:endParaRPr lang="en-US" sz="1000" dirty="0">
                        <a:effectLst/>
                      </a:endParaRPr>
                    </a:p>
                  </a:txBody>
                  <a:tcPr marL="68580" marR="68580" marT="34290" marB="34290"/>
                </a:tc>
                <a:extLst>
                  <a:ext uri="{0D108BD9-81ED-4DB2-BD59-A6C34878D82A}">
                    <a16:rowId xmlns:a16="http://schemas.microsoft.com/office/drawing/2014/main" val="3383728665"/>
                  </a:ext>
                </a:extLst>
              </a:tr>
            </a:tbl>
          </a:graphicData>
        </a:graphic>
      </p:graphicFrame>
    </p:spTree>
    <p:extLst>
      <p:ext uri="{BB962C8B-B14F-4D97-AF65-F5344CB8AC3E}">
        <p14:creationId xmlns:p14="http://schemas.microsoft.com/office/powerpoint/2010/main" val="2512025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ministries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76713"/>
          <a:ext cx="7202455" cy="922020"/>
        </p:xfrm>
        <a:graphic>
          <a:graphicData uri="http://schemas.openxmlformats.org/drawingml/2006/table">
            <a:tbl>
              <a:tblPr bandRow="1">
                <a:tableStyleId>{5C22544A-7EE6-4342-B048-85BDC9FD1C3A}</a:tableStyleId>
              </a:tblPr>
              <a:tblGrid>
                <a:gridCol w="1009536">
                  <a:extLst>
                    <a:ext uri="{9D8B030D-6E8A-4147-A177-3AD203B41FA5}">
                      <a16:colId xmlns:a16="http://schemas.microsoft.com/office/drawing/2014/main" val="609584359"/>
                    </a:ext>
                  </a:extLst>
                </a:gridCol>
                <a:gridCol w="6192919">
                  <a:extLst>
                    <a:ext uri="{9D8B030D-6E8A-4147-A177-3AD203B41FA5}">
                      <a16:colId xmlns:a16="http://schemas.microsoft.com/office/drawing/2014/main" val="4276931759"/>
                    </a:ext>
                  </a:extLst>
                </a:gridCol>
              </a:tblGrid>
              <a:tr h="89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Publishing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1857: I saw that there was a feeling among the hands in the Office, too </a:t>
                      </a:r>
                      <a:r>
                        <a:rPr lang="en-US" sz="1400" b="1" kern="1200" dirty="0">
                          <a:solidFill>
                            <a:schemeClr val="dk1"/>
                          </a:solidFill>
                          <a:effectLst/>
                          <a:latin typeface="+mn-lt"/>
                          <a:ea typeface="+mn-ea"/>
                          <a:cs typeface="+mn-cs"/>
                        </a:rPr>
                        <a:t>selfish</a:t>
                      </a:r>
                      <a:r>
                        <a:rPr lang="en-US" sz="1400" kern="1200" dirty="0">
                          <a:solidFill>
                            <a:schemeClr val="dk1"/>
                          </a:solidFill>
                          <a:effectLst/>
                          <a:latin typeface="+mn-lt"/>
                          <a:ea typeface="+mn-ea"/>
                          <a:cs typeface="+mn-cs"/>
                        </a:rPr>
                        <a:t>. There must be a sacrificing spirit with every one. Their interest must be in the paper, that everything be just right about it, that there be no errors in it. (</a:t>
                      </a:r>
                      <a:r>
                        <a:rPr lang="en-US" sz="1400" i="1" kern="1200" dirty="0">
                          <a:solidFill>
                            <a:schemeClr val="dk1"/>
                          </a:solidFill>
                          <a:effectLst/>
                          <a:latin typeface="+mn-lt"/>
                          <a:ea typeface="+mn-ea"/>
                          <a:cs typeface="+mn-cs"/>
                        </a:rPr>
                        <a:t>Pamphlet 16, To Brother J. N. Andrews and Sister H. N. Smith</a:t>
                      </a:r>
                      <a:r>
                        <a:rPr lang="en-US" sz="1400" kern="1200" dirty="0">
                          <a:solidFill>
                            <a:schemeClr val="dk1"/>
                          </a:solidFill>
                          <a:effectLst/>
                          <a:latin typeface="+mn-lt"/>
                          <a:ea typeface="+mn-ea"/>
                          <a:cs typeface="+mn-cs"/>
                        </a:rPr>
                        <a:t>, page 30.2) </a:t>
                      </a:r>
                      <a:endParaRPr lang="en-US" sz="1000" dirty="0">
                        <a:effectLst/>
                      </a:endParaRPr>
                    </a:p>
                  </a:txBody>
                  <a:tcPr marL="68580" marR="68580" marT="34290" marB="34290"/>
                </a:tc>
                <a:extLst>
                  <a:ext uri="{0D108BD9-81ED-4DB2-BD59-A6C34878D82A}">
                    <a16:rowId xmlns:a16="http://schemas.microsoft.com/office/drawing/2014/main" val="3383728665"/>
                  </a:ext>
                </a:extLst>
              </a:tr>
            </a:tbl>
          </a:graphicData>
        </a:graphic>
      </p:graphicFrame>
    </p:spTree>
    <p:extLst>
      <p:ext uri="{BB962C8B-B14F-4D97-AF65-F5344CB8AC3E}">
        <p14:creationId xmlns:p14="http://schemas.microsoft.com/office/powerpoint/2010/main" val="2298512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ministries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76713"/>
          <a:ext cx="7202455" cy="2202180"/>
        </p:xfrm>
        <a:graphic>
          <a:graphicData uri="http://schemas.openxmlformats.org/drawingml/2006/table">
            <a:tbl>
              <a:tblPr bandRow="1">
                <a:tableStyleId>{5C22544A-7EE6-4342-B048-85BDC9FD1C3A}</a:tableStyleId>
              </a:tblPr>
              <a:tblGrid>
                <a:gridCol w="1009536">
                  <a:extLst>
                    <a:ext uri="{9D8B030D-6E8A-4147-A177-3AD203B41FA5}">
                      <a16:colId xmlns:a16="http://schemas.microsoft.com/office/drawing/2014/main" val="609584359"/>
                    </a:ext>
                  </a:extLst>
                </a:gridCol>
                <a:gridCol w="6192919">
                  <a:extLst>
                    <a:ext uri="{9D8B030D-6E8A-4147-A177-3AD203B41FA5}">
                      <a16:colId xmlns:a16="http://schemas.microsoft.com/office/drawing/2014/main" val="4276931759"/>
                    </a:ext>
                  </a:extLst>
                </a:gridCol>
              </a:tblGrid>
              <a:tr h="1920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Organization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1910: Those who are standing in responsible positions should understand clearly that they are not rulers over their fellow-workers. Men in responsibility should be Christ-like in deportment. They need to be leaders in every reformatory movement for the purification of the church. They are to reveal that angels of God are constantly round about them, and that they are laboring under the influence of the Holy Spirit. Carefully are they to avoid everything that savors of a spirit of </a:t>
                      </a:r>
                      <a:r>
                        <a:rPr lang="en-US" sz="1400" b="1" kern="1200" dirty="0">
                          <a:solidFill>
                            <a:schemeClr val="dk1"/>
                          </a:solidFill>
                          <a:effectLst/>
                          <a:latin typeface="+mn-lt"/>
                          <a:ea typeface="+mn-ea"/>
                          <a:cs typeface="+mn-cs"/>
                        </a:rPr>
                        <a:t>selfishness </a:t>
                      </a:r>
                      <a:r>
                        <a:rPr lang="en-US" sz="1400" kern="1200" dirty="0">
                          <a:solidFill>
                            <a:schemeClr val="dk1"/>
                          </a:solidFill>
                          <a:effectLst/>
                          <a:latin typeface="+mn-lt"/>
                          <a:ea typeface="+mn-ea"/>
                          <a:cs typeface="+mn-cs"/>
                        </a:rPr>
                        <a:t>and self-esteem; for in meekness and humility of heart they are to be ensamples to the flock. (</a:t>
                      </a:r>
                      <a:r>
                        <a:rPr lang="en-US" sz="1400" i="1" kern="1200" dirty="0">
                          <a:solidFill>
                            <a:schemeClr val="dk1"/>
                          </a:solidFill>
                          <a:effectLst/>
                          <a:latin typeface="+mn-lt"/>
                          <a:ea typeface="+mn-ea"/>
                          <a:cs typeface="+mn-cs"/>
                        </a:rPr>
                        <a:t>North Pacific Union Gleaner</a:t>
                      </a:r>
                      <a:r>
                        <a:rPr lang="en-US" sz="1400" kern="1200" dirty="0">
                          <a:solidFill>
                            <a:schemeClr val="dk1"/>
                          </a:solidFill>
                          <a:effectLst/>
                          <a:latin typeface="+mn-lt"/>
                          <a:ea typeface="+mn-ea"/>
                          <a:cs typeface="+mn-cs"/>
                        </a:rPr>
                        <a:t>, April 6, 1910, paragraph 9) (See also September 1895 on the timeline, tying principles of administrative leadership with the righteousness of Christ.) </a:t>
                      </a:r>
                      <a:endParaRPr lang="en-US" sz="1000" dirty="0">
                        <a:effectLst/>
                      </a:endParaRPr>
                    </a:p>
                  </a:txBody>
                  <a:tcPr marL="68580" marR="68580" marT="34290" marB="34290"/>
                </a:tc>
                <a:extLst>
                  <a:ext uri="{0D108BD9-81ED-4DB2-BD59-A6C34878D82A}">
                    <a16:rowId xmlns:a16="http://schemas.microsoft.com/office/drawing/2014/main" val="3383728665"/>
                  </a:ext>
                </a:extLst>
              </a:tr>
            </a:tbl>
          </a:graphicData>
        </a:graphic>
      </p:graphicFrame>
    </p:spTree>
    <p:extLst>
      <p:ext uri="{BB962C8B-B14F-4D97-AF65-F5344CB8AC3E}">
        <p14:creationId xmlns:p14="http://schemas.microsoft.com/office/powerpoint/2010/main" val="632803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23608"/>
            <a:ext cx="6571343" cy="3777751"/>
          </a:xfrm>
        </p:spPr>
        <p:txBody>
          <a:bodyPr>
            <a:normAutofit/>
          </a:bodyPr>
          <a:lstStyle/>
          <a:p>
            <a:r>
              <a:rPr lang="en-US" dirty="0"/>
              <a:t>We have completed the 80-year overview of Adventist history, and have seen:</a:t>
            </a:r>
          </a:p>
          <a:p>
            <a:r>
              <a:rPr lang="en-US" dirty="0"/>
              <a:t>The setting of the Movement is in the process of the final battle between the two principles.</a:t>
            </a:r>
          </a:p>
          <a:p>
            <a:r>
              <a:rPr lang="en-US" dirty="0"/>
              <a:t>The final battle is the fully ripening witness of these two principles, giving versus taking.</a:t>
            </a:r>
          </a:p>
          <a:p>
            <a:r>
              <a:rPr lang="en-US" dirty="0"/>
              <a:t>The Second Coming is not the first event in this process, as a preparation is needed first.</a:t>
            </a:r>
          </a:p>
        </p:txBody>
      </p:sp>
    </p:spTree>
    <p:extLst>
      <p:ext uri="{BB962C8B-B14F-4D97-AF65-F5344CB8AC3E}">
        <p14:creationId xmlns:p14="http://schemas.microsoft.com/office/powerpoint/2010/main" val="333976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ministries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76713"/>
          <a:ext cx="7202455" cy="2202180"/>
        </p:xfrm>
        <a:graphic>
          <a:graphicData uri="http://schemas.openxmlformats.org/drawingml/2006/table">
            <a:tbl>
              <a:tblPr bandRow="1">
                <a:tableStyleId>{5C22544A-7EE6-4342-B048-85BDC9FD1C3A}</a:tableStyleId>
              </a:tblPr>
              <a:tblGrid>
                <a:gridCol w="1009536">
                  <a:extLst>
                    <a:ext uri="{9D8B030D-6E8A-4147-A177-3AD203B41FA5}">
                      <a16:colId xmlns:a16="http://schemas.microsoft.com/office/drawing/2014/main" val="609584359"/>
                    </a:ext>
                  </a:extLst>
                </a:gridCol>
                <a:gridCol w="6192919">
                  <a:extLst>
                    <a:ext uri="{9D8B030D-6E8A-4147-A177-3AD203B41FA5}">
                      <a16:colId xmlns:a16="http://schemas.microsoft.com/office/drawing/2014/main" val="4276931759"/>
                    </a:ext>
                  </a:extLst>
                </a:gridCol>
              </a:tblGrid>
              <a:tr h="2125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Health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1868: I was shown that there was a spirit in that Institution to get all the means they could. An avaricious spirit was manifested by Dr. </a:t>
                      </a:r>
                      <a:r>
                        <a:rPr lang="en-US" sz="1400" kern="1200" dirty="0" err="1">
                          <a:solidFill>
                            <a:schemeClr val="dk1"/>
                          </a:solidFill>
                          <a:effectLst/>
                          <a:latin typeface="+mn-lt"/>
                          <a:ea typeface="+mn-ea"/>
                          <a:cs typeface="+mn-cs"/>
                        </a:rPr>
                        <a:t>Byington</a:t>
                      </a:r>
                      <a:r>
                        <a:rPr lang="en-US" sz="1400" kern="1200" dirty="0">
                          <a:solidFill>
                            <a:schemeClr val="dk1"/>
                          </a:solidFill>
                          <a:effectLst/>
                          <a:latin typeface="+mn-lt"/>
                          <a:ea typeface="+mn-ea"/>
                          <a:cs typeface="+mn-cs"/>
                        </a:rPr>
                        <a:t>, also by Dr. Lay and the helpers; a </a:t>
                      </a:r>
                      <a:r>
                        <a:rPr lang="en-US" sz="1400" b="1" kern="1200" dirty="0">
                          <a:solidFill>
                            <a:schemeClr val="dk1"/>
                          </a:solidFill>
                          <a:effectLst/>
                          <a:latin typeface="+mn-lt"/>
                          <a:ea typeface="+mn-ea"/>
                          <a:cs typeface="+mn-cs"/>
                        </a:rPr>
                        <a:t>selfish </a:t>
                      </a:r>
                      <a:r>
                        <a:rPr lang="en-US" sz="1400" kern="1200" dirty="0">
                          <a:solidFill>
                            <a:schemeClr val="dk1"/>
                          </a:solidFill>
                          <a:effectLst/>
                          <a:latin typeface="+mn-lt"/>
                          <a:ea typeface="+mn-ea"/>
                          <a:cs typeface="+mn-cs"/>
                        </a:rPr>
                        <a:t>spirit, that brought the frown and curse of God upon those who possessed it.... There was not an unselfish devotion to the work, and laboring with an unselfish interest.... God wants this branch of the work to live and flourish, and all who act a part in it to possess a spirit of self-denial, a spirit entirely different from that heretofore exhibited, which has been to get just all that it was possible to get, and to advantage self, out of the Institute. (</a:t>
                      </a:r>
                      <a:r>
                        <a:rPr lang="en-US" sz="1400" i="1" kern="1200" dirty="0">
                          <a:solidFill>
                            <a:schemeClr val="dk1"/>
                          </a:solidFill>
                          <a:effectLst/>
                          <a:latin typeface="+mn-lt"/>
                          <a:ea typeface="+mn-ea"/>
                          <a:cs typeface="+mn-cs"/>
                        </a:rPr>
                        <a:t>Pamphlet 97, Testimony for the Church at Battle Creek, </a:t>
                      </a:r>
                      <a:r>
                        <a:rPr lang="en-US" sz="1400" kern="1200" dirty="0">
                          <a:solidFill>
                            <a:schemeClr val="dk1"/>
                          </a:solidFill>
                          <a:effectLst/>
                          <a:latin typeface="+mn-lt"/>
                          <a:ea typeface="+mn-ea"/>
                          <a:cs typeface="+mn-cs"/>
                        </a:rPr>
                        <a:t>page 48.1). (See also October 12, 1896 on timeline, tying the medical work with justification by faith.) </a:t>
                      </a:r>
                      <a:endParaRPr lang="en-US" sz="1000" dirty="0">
                        <a:effectLst/>
                      </a:endParaRPr>
                    </a:p>
                  </a:txBody>
                  <a:tcPr marL="68580" marR="68580" marT="34290" marB="34290"/>
                </a:tc>
                <a:extLst>
                  <a:ext uri="{0D108BD9-81ED-4DB2-BD59-A6C34878D82A}">
                    <a16:rowId xmlns:a16="http://schemas.microsoft.com/office/drawing/2014/main" val="3383728665"/>
                  </a:ext>
                </a:extLst>
              </a:tr>
            </a:tbl>
          </a:graphicData>
        </a:graphic>
      </p:graphicFrame>
    </p:spTree>
    <p:extLst>
      <p:ext uri="{BB962C8B-B14F-4D97-AF65-F5344CB8AC3E}">
        <p14:creationId xmlns:p14="http://schemas.microsoft.com/office/powerpoint/2010/main" val="4076006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ministries and two principles</a:t>
            </a:r>
          </a:p>
        </p:txBody>
      </p:sp>
      <p:graphicFrame>
        <p:nvGraphicFramePr>
          <p:cNvPr id="5" name="Table 4">
            <a:extLst>
              <a:ext uri="{FF2B5EF4-FFF2-40B4-BE49-F238E27FC236}">
                <a16:creationId xmlns:a16="http://schemas.microsoft.com/office/drawing/2014/main" id="{D794E1DC-87C8-F64E-A491-D66C525515F5}"/>
              </a:ext>
            </a:extLst>
          </p:cNvPr>
          <p:cNvGraphicFramePr>
            <a:graphicFrameLocks noGrp="1"/>
          </p:cNvGraphicFramePr>
          <p:nvPr>
            <p:extLst/>
          </p:nvPr>
        </p:nvGraphicFramePr>
        <p:xfrm>
          <a:off x="1088685" y="2376713"/>
          <a:ext cx="7202455" cy="1988820"/>
        </p:xfrm>
        <a:graphic>
          <a:graphicData uri="http://schemas.openxmlformats.org/drawingml/2006/table">
            <a:tbl>
              <a:tblPr bandRow="1">
                <a:tableStyleId>{5C22544A-7EE6-4342-B048-85BDC9FD1C3A}</a:tableStyleId>
              </a:tblPr>
              <a:tblGrid>
                <a:gridCol w="1009536">
                  <a:extLst>
                    <a:ext uri="{9D8B030D-6E8A-4147-A177-3AD203B41FA5}">
                      <a16:colId xmlns:a16="http://schemas.microsoft.com/office/drawing/2014/main" val="609584359"/>
                    </a:ext>
                  </a:extLst>
                </a:gridCol>
                <a:gridCol w="6192919">
                  <a:extLst>
                    <a:ext uri="{9D8B030D-6E8A-4147-A177-3AD203B41FA5}">
                      <a16:colId xmlns:a16="http://schemas.microsoft.com/office/drawing/2014/main" val="4276931759"/>
                    </a:ext>
                  </a:extLst>
                </a:gridCol>
              </a:tblGrid>
              <a:tr h="1920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Education     </a:t>
                      </a:r>
                      <a:endParaRPr lang="en-US" sz="1000" dirty="0">
                        <a:effectLst/>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1893: Impulse, impatience, pride, </a:t>
                      </a:r>
                      <a:r>
                        <a:rPr lang="en-US" sz="1400" b="1" kern="1200" dirty="0">
                          <a:solidFill>
                            <a:schemeClr val="dk1"/>
                          </a:solidFill>
                          <a:effectLst/>
                          <a:latin typeface="+mn-lt"/>
                          <a:ea typeface="+mn-ea"/>
                          <a:cs typeface="+mn-cs"/>
                        </a:rPr>
                        <a:t>selfishness</a:t>
                      </a:r>
                      <a:r>
                        <a:rPr lang="en-US" sz="1400" kern="1200" dirty="0">
                          <a:solidFill>
                            <a:schemeClr val="dk1"/>
                          </a:solidFill>
                          <a:effectLst/>
                          <a:latin typeface="+mn-lt"/>
                          <a:ea typeface="+mn-ea"/>
                          <a:cs typeface="+mn-cs"/>
                        </a:rPr>
                        <a:t>, and self-esteem, if cherished, will do a great amount of evil which may thrust the soul upon Satan's battle ground without wisdom to navigate his bark, but he will be in danger of being tossed about at the sport of Satan's temptations until shipwrecked. Every teacher has his own peculiar traits of character to watch lest Satan should use him as his agent to destroy souls, by his own unconsecrated traits of character. The only safety for teachers is to learn daily in the school of Christ, His meekness, His lowliness of heart, then self will be hid in Christ, and he will meekly wear the yoke of Christ, and consider that he is dealing with His heritage. (</a:t>
                      </a:r>
                      <a:r>
                        <a:rPr lang="en-US" sz="1400" i="1" kern="1200" dirty="0">
                          <a:solidFill>
                            <a:schemeClr val="dk1"/>
                          </a:solidFill>
                          <a:effectLst/>
                          <a:latin typeface="+mn-lt"/>
                          <a:ea typeface="+mn-ea"/>
                          <a:cs typeface="+mn-cs"/>
                        </a:rPr>
                        <a:t>Fundamentals of Christian Education</a:t>
                      </a:r>
                      <a:r>
                        <a:rPr lang="en-US" sz="1400" kern="1200" dirty="0">
                          <a:solidFill>
                            <a:schemeClr val="dk1"/>
                          </a:solidFill>
                          <a:effectLst/>
                          <a:latin typeface="+mn-lt"/>
                          <a:ea typeface="+mn-ea"/>
                          <a:cs typeface="+mn-cs"/>
                        </a:rPr>
                        <a:t>, page 277.1) </a:t>
                      </a:r>
                      <a:endParaRPr lang="en-US" sz="1000" dirty="0">
                        <a:effectLst/>
                      </a:endParaRPr>
                    </a:p>
                  </a:txBody>
                  <a:tcPr marL="68580" marR="68580" marT="34290" marB="34290"/>
                </a:tc>
                <a:extLst>
                  <a:ext uri="{0D108BD9-81ED-4DB2-BD59-A6C34878D82A}">
                    <a16:rowId xmlns:a16="http://schemas.microsoft.com/office/drawing/2014/main" val="3383728665"/>
                  </a:ext>
                </a:extLst>
              </a:tr>
            </a:tbl>
          </a:graphicData>
        </a:graphic>
      </p:graphicFrame>
    </p:spTree>
    <p:extLst>
      <p:ext uri="{BB962C8B-B14F-4D97-AF65-F5344CB8AC3E}">
        <p14:creationId xmlns:p14="http://schemas.microsoft.com/office/powerpoint/2010/main" val="2890411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FDF3-9A99-0145-AD7C-64043CCEDA0F}"/>
              </a:ext>
            </a:extLst>
          </p:cNvPr>
          <p:cNvSpPr>
            <a:spLocks noGrp="1"/>
          </p:cNvSpPr>
          <p:nvPr>
            <p:ph type="title"/>
          </p:nvPr>
        </p:nvSpPr>
        <p:spPr/>
        <p:txBody>
          <a:bodyPr/>
          <a:lstStyle/>
          <a:p>
            <a:r>
              <a:rPr lang="en-US" dirty="0"/>
              <a:t>Time summary</a:t>
            </a:r>
          </a:p>
        </p:txBody>
      </p:sp>
      <p:sp>
        <p:nvSpPr>
          <p:cNvPr id="3" name="Content Placeholder 2">
            <a:extLst>
              <a:ext uri="{FF2B5EF4-FFF2-40B4-BE49-F238E27FC236}">
                <a16:creationId xmlns:a16="http://schemas.microsoft.com/office/drawing/2014/main" id="{D16B7372-E0A7-FB4F-A9C5-6908CC02A50E}"/>
              </a:ext>
            </a:extLst>
          </p:cNvPr>
          <p:cNvSpPr>
            <a:spLocks noGrp="1"/>
          </p:cNvSpPr>
          <p:nvPr>
            <p:ph idx="1"/>
          </p:nvPr>
        </p:nvSpPr>
        <p:spPr/>
        <p:txBody>
          <a:bodyPr>
            <a:normAutofit fontScale="92500"/>
          </a:bodyPr>
          <a:lstStyle/>
          <a:p>
            <a:r>
              <a:rPr lang="en-US" dirty="0"/>
              <a:t>1830’s and 1840’s: the </a:t>
            </a:r>
            <a:r>
              <a:rPr lang="en-US" b="1" dirty="0"/>
              <a:t>First Angel’s Message </a:t>
            </a:r>
            <a:r>
              <a:rPr lang="en-US" dirty="0"/>
              <a:t>to the </a:t>
            </a:r>
            <a:r>
              <a:rPr lang="en-US" b="1" dirty="0"/>
              <a:t>Third Angel’s Message</a:t>
            </a:r>
            <a:r>
              <a:rPr lang="en-US" dirty="0"/>
              <a:t>, the discovery of all the Landmarks (but neglecting the Faith of Jesus), employing </a:t>
            </a:r>
            <a:r>
              <a:rPr lang="en-US" i="1" dirty="0"/>
              <a:t>Meetings </a:t>
            </a:r>
            <a:r>
              <a:rPr lang="en-US" dirty="0"/>
              <a:t>and </a:t>
            </a:r>
            <a:r>
              <a:rPr lang="en-US" i="1" dirty="0"/>
              <a:t>Publishing </a:t>
            </a:r>
            <a:endParaRPr lang="en-US" dirty="0"/>
          </a:p>
          <a:p>
            <a:r>
              <a:rPr lang="en-US" dirty="0"/>
              <a:t>1850’s: the expansion of the </a:t>
            </a:r>
            <a:r>
              <a:rPr lang="en-US" i="1" dirty="0"/>
              <a:t>Publishing </a:t>
            </a:r>
            <a:r>
              <a:rPr lang="en-US" dirty="0"/>
              <a:t>ministry under the </a:t>
            </a:r>
            <a:r>
              <a:rPr lang="en-US" b="1" dirty="0"/>
              <a:t>Third Angel’s Message</a:t>
            </a:r>
            <a:r>
              <a:rPr lang="en-US" dirty="0"/>
              <a:t>, and a window of opportunity through the </a:t>
            </a:r>
            <a:r>
              <a:rPr lang="en-US" b="1" dirty="0"/>
              <a:t>Laodicean Message </a:t>
            </a:r>
            <a:r>
              <a:rPr lang="en-US" dirty="0"/>
              <a:t>for the Latter Rain and </a:t>
            </a:r>
            <a:r>
              <a:rPr lang="en-US" b="1" dirty="0"/>
              <a:t>Loud Cry</a:t>
            </a:r>
            <a:r>
              <a:rPr lang="en-US" dirty="0"/>
              <a:t> (but not experienced)</a:t>
            </a:r>
          </a:p>
          <a:p>
            <a:r>
              <a:rPr lang="en-US" dirty="0"/>
              <a:t>1860’s: the beginning delay requiring two more ministries, </a:t>
            </a:r>
            <a:r>
              <a:rPr lang="en-US" i="1" dirty="0"/>
              <a:t>Organization </a:t>
            </a:r>
            <a:r>
              <a:rPr lang="en-US" dirty="0"/>
              <a:t>and </a:t>
            </a:r>
            <a:r>
              <a:rPr lang="en-US" i="1" dirty="0"/>
              <a:t>Health </a:t>
            </a:r>
            <a:endParaRPr lang="en-US" dirty="0"/>
          </a:p>
        </p:txBody>
      </p:sp>
    </p:spTree>
    <p:extLst>
      <p:ext uri="{BB962C8B-B14F-4D97-AF65-F5344CB8AC3E}">
        <p14:creationId xmlns:p14="http://schemas.microsoft.com/office/powerpoint/2010/main" val="358371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FDF3-9A99-0145-AD7C-64043CCEDA0F}"/>
              </a:ext>
            </a:extLst>
          </p:cNvPr>
          <p:cNvSpPr>
            <a:spLocks noGrp="1"/>
          </p:cNvSpPr>
          <p:nvPr>
            <p:ph type="title"/>
          </p:nvPr>
        </p:nvSpPr>
        <p:spPr/>
        <p:txBody>
          <a:bodyPr/>
          <a:lstStyle/>
          <a:p>
            <a:r>
              <a:rPr lang="en-US" dirty="0"/>
              <a:t>Time summary</a:t>
            </a:r>
          </a:p>
        </p:txBody>
      </p:sp>
      <p:sp>
        <p:nvSpPr>
          <p:cNvPr id="3" name="Content Placeholder 2">
            <a:extLst>
              <a:ext uri="{FF2B5EF4-FFF2-40B4-BE49-F238E27FC236}">
                <a16:creationId xmlns:a16="http://schemas.microsoft.com/office/drawing/2014/main" id="{D16B7372-E0A7-FB4F-A9C5-6908CC02A50E}"/>
              </a:ext>
            </a:extLst>
          </p:cNvPr>
          <p:cNvSpPr>
            <a:spLocks noGrp="1"/>
          </p:cNvSpPr>
          <p:nvPr>
            <p:ph idx="1"/>
          </p:nvPr>
        </p:nvSpPr>
        <p:spPr/>
        <p:txBody>
          <a:bodyPr>
            <a:normAutofit/>
          </a:bodyPr>
          <a:lstStyle/>
          <a:p>
            <a:r>
              <a:rPr lang="en-US" dirty="0"/>
              <a:t>1870’s: the ongoing delay necessitating yet one more ministry, </a:t>
            </a:r>
            <a:r>
              <a:rPr lang="en-US" i="1" dirty="0"/>
              <a:t>Education</a:t>
            </a:r>
            <a:r>
              <a:rPr lang="en-US" dirty="0"/>
              <a:t>, completing the ministries </a:t>
            </a:r>
          </a:p>
          <a:p>
            <a:r>
              <a:rPr lang="en-US" dirty="0"/>
              <a:t>1880’s: the beginning of final message of the </a:t>
            </a:r>
            <a:r>
              <a:rPr lang="en-US" b="1" dirty="0"/>
              <a:t>Loud Cry</a:t>
            </a:r>
          </a:p>
          <a:p>
            <a:r>
              <a:rPr lang="en-US" dirty="0"/>
              <a:t>1890’s onward: the impact of the battle over the two principles on the </a:t>
            </a:r>
            <a:r>
              <a:rPr lang="en-US" b="1" dirty="0"/>
              <a:t>Messages</a:t>
            </a:r>
            <a:r>
              <a:rPr lang="en-US" dirty="0"/>
              <a:t>, the Landmarks, and the </a:t>
            </a:r>
            <a:r>
              <a:rPr lang="en-US" i="1" dirty="0"/>
              <a:t>Ministries </a:t>
            </a:r>
            <a:r>
              <a:rPr lang="en-US" dirty="0"/>
              <a:t>(further windows of opportunity; the best and the worst often side by side) </a:t>
            </a:r>
          </a:p>
        </p:txBody>
      </p:sp>
    </p:spTree>
    <p:extLst>
      <p:ext uri="{BB962C8B-B14F-4D97-AF65-F5344CB8AC3E}">
        <p14:creationId xmlns:p14="http://schemas.microsoft.com/office/powerpoint/2010/main" val="142344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FDF3-9A99-0145-AD7C-64043CCEDA0F}"/>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16B7372-E0A7-FB4F-A9C5-6908CC02A50E}"/>
              </a:ext>
            </a:extLst>
          </p:cNvPr>
          <p:cNvSpPr>
            <a:spLocks noGrp="1"/>
          </p:cNvSpPr>
          <p:nvPr>
            <p:ph idx="1"/>
          </p:nvPr>
        </p:nvSpPr>
        <p:spPr/>
        <p:txBody>
          <a:bodyPr>
            <a:normAutofit/>
          </a:bodyPr>
          <a:lstStyle/>
          <a:p>
            <a:r>
              <a:rPr lang="en-US" dirty="0"/>
              <a:t>Consider a final table--</a:t>
            </a:r>
          </a:p>
        </p:txBody>
      </p:sp>
    </p:spTree>
    <p:extLst>
      <p:ext uri="{BB962C8B-B14F-4D97-AF65-F5344CB8AC3E}">
        <p14:creationId xmlns:p14="http://schemas.microsoft.com/office/powerpoint/2010/main" val="9879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89B79BC-3D21-D142-BA40-0465FF48F67B}"/>
              </a:ext>
            </a:extLst>
          </p:cNvPr>
          <p:cNvGraphicFramePr>
            <a:graphicFrameLocks noGrp="1"/>
          </p:cNvGraphicFramePr>
          <p:nvPr>
            <p:extLst/>
          </p:nvPr>
        </p:nvGraphicFramePr>
        <p:xfrm>
          <a:off x="1448990" y="1343066"/>
          <a:ext cx="6096002" cy="3337560"/>
        </p:xfrm>
        <a:graphic>
          <a:graphicData uri="http://schemas.openxmlformats.org/drawingml/2006/table">
            <a:tbl>
              <a:tblPr firstRow="1" bandRow="1">
                <a:tableStyleId>{5C22544A-7EE6-4342-B048-85BDC9FD1C3A}</a:tableStyleId>
              </a:tblPr>
              <a:tblGrid>
                <a:gridCol w="1872854">
                  <a:extLst>
                    <a:ext uri="{9D8B030D-6E8A-4147-A177-3AD203B41FA5}">
                      <a16:colId xmlns:a16="http://schemas.microsoft.com/office/drawing/2014/main" val="1690305161"/>
                    </a:ext>
                  </a:extLst>
                </a:gridCol>
                <a:gridCol w="1157288">
                  <a:extLst>
                    <a:ext uri="{9D8B030D-6E8A-4147-A177-3AD203B41FA5}">
                      <a16:colId xmlns:a16="http://schemas.microsoft.com/office/drawing/2014/main" val="2472398914"/>
                    </a:ext>
                  </a:extLst>
                </a:gridCol>
                <a:gridCol w="1243013">
                  <a:extLst>
                    <a:ext uri="{9D8B030D-6E8A-4147-A177-3AD203B41FA5}">
                      <a16:colId xmlns:a16="http://schemas.microsoft.com/office/drawing/2014/main" val="1268791312"/>
                    </a:ext>
                  </a:extLst>
                </a:gridCol>
                <a:gridCol w="1822847">
                  <a:extLst>
                    <a:ext uri="{9D8B030D-6E8A-4147-A177-3AD203B41FA5}">
                      <a16:colId xmlns:a16="http://schemas.microsoft.com/office/drawing/2014/main" val="1670980498"/>
                    </a:ext>
                  </a:extLst>
                </a:gridCol>
              </a:tblGrid>
              <a:tr h="278130">
                <a:tc gridSpan="4">
                  <a:txBody>
                    <a:bodyPr/>
                    <a:lstStyle/>
                    <a:p>
                      <a:pPr algn="ctr"/>
                      <a:r>
                        <a:rPr lang="en-US" sz="1000" dirty="0"/>
                        <a:t>Two Principles</a:t>
                      </a:r>
                    </a:p>
                  </a:txBody>
                  <a:tcPr marL="68580" marR="68580" marT="34290" marB="34290"/>
                </a:tc>
                <a:tc hMerge="1">
                  <a:txBody>
                    <a:bodyPr/>
                    <a:lstStyle/>
                    <a:p>
                      <a:endParaRPr lang="en-US"/>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3083243053"/>
                  </a:ext>
                </a:extLst>
              </a:tr>
              <a:tr h="278130">
                <a:tc gridSpan="2">
                  <a:txBody>
                    <a:bodyPr/>
                    <a:lstStyle/>
                    <a:p>
                      <a:pPr algn="ctr"/>
                      <a:r>
                        <a:rPr lang="en-US" sz="1000" dirty="0"/>
                        <a:t>Unselfishness</a:t>
                      </a:r>
                    </a:p>
                  </a:txBody>
                  <a:tcPr marL="68580" marR="68580" marT="34290" marB="34290"/>
                </a:tc>
                <a:tc hMerge="1">
                  <a:txBody>
                    <a:bodyPr/>
                    <a:lstStyle/>
                    <a:p>
                      <a:pPr algn="ctr"/>
                      <a:endParaRPr lang="en-US" dirty="0"/>
                    </a:p>
                  </a:txBody>
                  <a:tcPr/>
                </a:tc>
                <a:tc gridSpan="2">
                  <a:txBody>
                    <a:bodyPr/>
                    <a:lstStyle/>
                    <a:p>
                      <a:pPr algn="ctr"/>
                      <a:r>
                        <a:rPr lang="en-US" sz="1000" dirty="0"/>
                        <a:t>Selfishness</a:t>
                      </a:r>
                    </a:p>
                  </a:txBody>
                  <a:tcPr marL="68580" marR="68580" marT="34290" marB="34290"/>
                </a:tc>
                <a:tc hMerge="1">
                  <a:txBody>
                    <a:bodyPr/>
                    <a:lstStyle/>
                    <a:p>
                      <a:endParaRPr lang="en-US"/>
                    </a:p>
                  </a:txBody>
                  <a:tcPr/>
                </a:tc>
                <a:extLst>
                  <a:ext uri="{0D108BD9-81ED-4DB2-BD59-A6C34878D82A}">
                    <a16:rowId xmlns:a16="http://schemas.microsoft.com/office/drawing/2014/main" val="1115469961"/>
                  </a:ext>
                </a:extLst>
              </a:tr>
              <a:tr h="278130">
                <a:tc gridSpan="2">
                  <a:txBody>
                    <a:bodyPr/>
                    <a:lstStyle/>
                    <a:p>
                      <a:pPr algn="ctr"/>
                      <a:r>
                        <a:rPr lang="en-US" sz="1000" dirty="0"/>
                        <a:t>The Truth</a:t>
                      </a:r>
                    </a:p>
                  </a:txBody>
                  <a:tcPr marL="68580" marR="68580" marT="34290" marB="34290"/>
                </a:tc>
                <a:tc hMerge="1">
                  <a:txBody>
                    <a:bodyPr/>
                    <a:lstStyle/>
                    <a:p>
                      <a:pPr algn="ctr"/>
                      <a:endParaRPr lang="en-US" dirty="0"/>
                    </a:p>
                  </a:txBody>
                  <a:tcPr/>
                </a:tc>
                <a:tc gridSpan="2">
                  <a:txBody>
                    <a:bodyPr/>
                    <a:lstStyle/>
                    <a:p>
                      <a:pPr algn="ctr"/>
                      <a:r>
                        <a:rPr lang="en-US" sz="1000" dirty="0"/>
                        <a:t>The Lie</a:t>
                      </a:r>
                    </a:p>
                  </a:txBody>
                  <a:tcPr marL="68580" marR="68580" marT="34290" marB="34290"/>
                </a:tc>
                <a:tc hMerge="1">
                  <a:txBody>
                    <a:bodyPr/>
                    <a:lstStyle/>
                    <a:p>
                      <a:endParaRPr lang="en-US"/>
                    </a:p>
                  </a:txBody>
                  <a:tcPr/>
                </a:tc>
                <a:extLst>
                  <a:ext uri="{0D108BD9-81ED-4DB2-BD59-A6C34878D82A}">
                    <a16:rowId xmlns:a16="http://schemas.microsoft.com/office/drawing/2014/main" val="1226809798"/>
                  </a:ext>
                </a:extLst>
              </a:tr>
              <a:tr h="278130">
                <a:tc gridSpan="2">
                  <a:txBody>
                    <a:bodyPr/>
                    <a:lstStyle/>
                    <a:p>
                      <a:pPr algn="ctr"/>
                      <a:r>
                        <a:rPr lang="en-US" sz="1000" dirty="0"/>
                        <a:t>Eternal</a:t>
                      </a:r>
                    </a:p>
                  </a:txBody>
                  <a:tcPr marL="68580" marR="68580" marT="34290" marB="34290"/>
                </a:tc>
                <a:tc hMerge="1">
                  <a:txBody>
                    <a:bodyPr/>
                    <a:lstStyle/>
                    <a:p>
                      <a:pPr algn="ctr"/>
                      <a:endParaRPr lang="en-US" dirty="0"/>
                    </a:p>
                  </a:txBody>
                  <a:tcPr/>
                </a:tc>
                <a:tc gridSpan="2">
                  <a:txBody>
                    <a:bodyPr/>
                    <a:lstStyle/>
                    <a:p>
                      <a:pPr algn="ctr"/>
                      <a:r>
                        <a:rPr lang="en-US" sz="1000" dirty="0"/>
                        <a:t>Temporary</a:t>
                      </a:r>
                    </a:p>
                  </a:txBody>
                  <a:tcPr marL="68580" marR="68580" marT="34290" marB="34290"/>
                </a:tc>
                <a:tc hMerge="1">
                  <a:txBody>
                    <a:bodyPr/>
                    <a:lstStyle/>
                    <a:p>
                      <a:endParaRPr lang="en-US"/>
                    </a:p>
                  </a:txBody>
                  <a:tcPr/>
                </a:tc>
                <a:extLst>
                  <a:ext uri="{0D108BD9-81ED-4DB2-BD59-A6C34878D82A}">
                    <a16:rowId xmlns:a16="http://schemas.microsoft.com/office/drawing/2014/main" val="2987684616"/>
                  </a:ext>
                </a:extLst>
              </a:tr>
              <a:tr h="278130">
                <a:tc>
                  <a:txBody>
                    <a:bodyPr/>
                    <a:lstStyle/>
                    <a:p>
                      <a:pPr algn="ctr"/>
                      <a:r>
                        <a:rPr lang="en-US" sz="1000" b="1" dirty="0"/>
                        <a:t>Messages</a:t>
                      </a:r>
                    </a:p>
                  </a:txBody>
                  <a:tcPr marL="68580" marR="68580" marT="34290" marB="34290"/>
                </a:tc>
                <a:tc gridSpan="2">
                  <a:txBody>
                    <a:bodyPr/>
                    <a:lstStyle/>
                    <a:p>
                      <a:pPr algn="ctr"/>
                      <a:r>
                        <a:rPr lang="en-US" sz="1000" b="1" dirty="0"/>
                        <a:t>Landmarks</a:t>
                      </a:r>
                    </a:p>
                  </a:txBody>
                  <a:tcPr marL="68580" marR="68580" marT="34290" marB="34290"/>
                </a:tc>
                <a:tc hMerge="1">
                  <a:txBody>
                    <a:bodyPr/>
                    <a:lstStyle/>
                    <a:p>
                      <a:pPr algn="ctr"/>
                      <a:endParaRPr lang="en-US" dirty="0"/>
                    </a:p>
                  </a:txBody>
                  <a:tcPr/>
                </a:tc>
                <a:tc>
                  <a:txBody>
                    <a:bodyPr/>
                    <a:lstStyle/>
                    <a:p>
                      <a:pPr algn="ctr"/>
                      <a:r>
                        <a:rPr lang="en-US" sz="1000" b="1" dirty="0"/>
                        <a:t>Ministries</a:t>
                      </a:r>
                    </a:p>
                  </a:txBody>
                  <a:tcPr marL="68580" marR="68580" marT="34290" marB="34290"/>
                </a:tc>
                <a:extLst>
                  <a:ext uri="{0D108BD9-81ED-4DB2-BD59-A6C34878D82A}">
                    <a16:rowId xmlns:a16="http://schemas.microsoft.com/office/drawing/2014/main" val="902190386"/>
                  </a:ext>
                </a:extLst>
              </a:tr>
              <a:tr h="278130">
                <a:tc>
                  <a:txBody>
                    <a:bodyPr/>
                    <a:lstStyle/>
                    <a:p>
                      <a:pPr algn="ctr"/>
                      <a:r>
                        <a:rPr lang="en-US" sz="1000" dirty="0"/>
                        <a:t>First Angel</a:t>
                      </a:r>
                    </a:p>
                  </a:txBody>
                  <a:tcPr marL="68580" marR="68580" marT="34290" marB="34290"/>
                </a:tc>
                <a:tc gridSpan="2">
                  <a:txBody>
                    <a:bodyPr/>
                    <a:lstStyle/>
                    <a:p>
                      <a:pPr algn="ctr"/>
                      <a:r>
                        <a:rPr lang="en-US" sz="1000" dirty="0"/>
                        <a:t>Second Coming</a:t>
                      </a:r>
                    </a:p>
                  </a:txBody>
                  <a:tcPr marL="68580" marR="68580" marT="34290" marB="34290"/>
                </a:tc>
                <a:tc hMerge="1">
                  <a:txBody>
                    <a:bodyPr/>
                    <a:lstStyle/>
                    <a:p>
                      <a:pPr algn="ctr"/>
                      <a:endParaRPr lang="en-US" dirty="0"/>
                    </a:p>
                  </a:txBody>
                  <a:tcPr/>
                </a:tc>
                <a:tc>
                  <a:txBody>
                    <a:bodyPr/>
                    <a:lstStyle/>
                    <a:p>
                      <a:pPr algn="ctr"/>
                      <a:r>
                        <a:rPr lang="en-US" sz="1000" dirty="0"/>
                        <a:t>Meetings</a:t>
                      </a:r>
                    </a:p>
                  </a:txBody>
                  <a:tcPr marL="68580" marR="68580" marT="34290" marB="34290"/>
                </a:tc>
                <a:extLst>
                  <a:ext uri="{0D108BD9-81ED-4DB2-BD59-A6C34878D82A}">
                    <a16:rowId xmlns:a16="http://schemas.microsoft.com/office/drawing/2014/main" val="2276042906"/>
                  </a:ext>
                </a:extLst>
              </a:tr>
              <a:tr h="278130">
                <a:tc>
                  <a:txBody>
                    <a:bodyPr/>
                    <a:lstStyle/>
                    <a:p>
                      <a:pPr algn="ctr"/>
                      <a:r>
                        <a:rPr lang="en-US" sz="1000" dirty="0"/>
                        <a:t>Second Angel</a:t>
                      </a:r>
                    </a:p>
                  </a:txBody>
                  <a:tcPr marL="68580" marR="68580" marT="34290" marB="34290"/>
                </a:tc>
                <a:tc gridSpan="2">
                  <a:txBody>
                    <a:bodyPr/>
                    <a:lstStyle/>
                    <a:p>
                      <a:pPr algn="ctr"/>
                      <a:r>
                        <a:rPr lang="en-US" sz="1000" dirty="0"/>
                        <a:t>Cleansing of the Sanctuary</a:t>
                      </a:r>
                    </a:p>
                  </a:txBody>
                  <a:tcPr marL="68580" marR="68580" marT="34290" marB="34290"/>
                </a:tc>
                <a:tc hMerge="1">
                  <a:txBody>
                    <a:bodyPr/>
                    <a:lstStyle/>
                    <a:p>
                      <a:pPr algn="ctr"/>
                      <a:endParaRPr lang="en-US" dirty="0"/>
                    </a:p>
                  </a:txBody>
                  <a:tcPr/>
                </a:tc>
                <a:tc>
                  <a:txBody>
                    <a:bodyPr/>
                    <a:lstStyle/>
                    <a:p>
                      <a:pPr algn="ctr"/>
                      <a:r>
                        <a:rPr lang="en-US" sz="1000" dirty="0"/>
                        <a:t>Publishing</a:t>
                      </a:r>
                    </a:p>
                  </a:txBody>
                  <a:tcPr marL="68580" marR="68580" marT="34290" marB="34290"/>
                </a:tc>
                <a:extLst>
                  <a:ext uri="{0D108BD9-81ED-4DB2-BD59-A6C34878D82A}">
                    <a16:rowId xmlns:a16="http://schemas.microsoft.com/office/drawing/2014/main" val="3557000056"/>
                  </a:ext>
                </a:extLst>
              </a:tr>
              <a:tr h="278130">
                <a:tc>
                  <a:txBody>
                    <a:bodyPr/>
                    <a:lstStyle/>
                    <a:p>
                      <a:pPr algn="ctr"/>
                      <a:r>
                        <a:rPr lang="en-US" sz="1000" dirty="0"/>
                        <a:t>Midnight Cry</a:t>
                      </a:r>
                    </a:p>
                  </a:txBody>
                  <a:tcPr marL="68580" marR="68580" marT="34290" marB="34290"/>
                </a:tc>
                <a:tc gridSpan="2">
                  <a:txBody>
                    <a:bodyPr/>
                    <a:lstStyle/>
                    <a:p>
                      <a:pPr algn="ctr"/>
                      <a:r>
                        <a:rPr lang="en-US" sz="1000" dirty="0"/>
                        <a:t>Three Angels’ Messages</a:t>
                      </a:r>
                    </a:p>
                  </a:txBody>
                  <a:tcPr marL="68580" marR="68580" marT="34290" marB="34290"/>
                </a:tc>
                <a:tc hMerge="1">
                  <a:txBody>
                    <a:bodyPr/>
                    <a:lstStyle/>
                    <a:p>
                      <a:pPr algn="ctr"/>
                      <a:endParaRPr lang="en-US" dirty="0"/>
                    </a:p>
                  </a:txBody>
                  <a:tcPr/>
                </a:tc>
                <a:tc>
                  <a:txBody>
                    <a:bodyPr/>
                    <a:lstStyle/>
                    <a:p>
                      <a:pPr algn="ctr"/>
                      <a:r>
                        <a:rPr lang="en-US" sz="1000" dirty="0"/>
                        <a:t>Organization</a:t>
                      </a:r>
                    </a:p>
                  </a:txBody>
                  <a:tcPr marL="68580" marR="68580" marT="34290" marB="34290"/>
                </a:tc>
                <a:extLst>
                  <a:ext uri="{0D108BD9-81ED-4DB2-BD59-A6C34878D82A}">
                    <a16:rowId xmlns:a16="http://schemas.microsoft.com/office/drawing/2014/main" val="2358483682"/>
                  </a:ext>
                </a:extLst>
              </a:tr>
              <a:tr h="278130">
                <a:tc>
                  <a:txBody>
                    <a:bodyPr/>
                    <a:lstStyle/>
                    <a:p>
                      <a:pPr algn="ctr"/>
                      <a:r>
                        <a:rPr lang="en-US" sz="1000" dirty="0"/>
                        <a:t>Third Angel</a:t>
                      </a:r>
                    </a:p>
                  </a:txBody>
                  <a:tcPr marL="68580" marR="68580" marT="34290" marB="34290"/>
                </a:tc>
                <a:tc gridSpan="2">
                  <a:txBody>
                    <a:bodyPr/>
                    <a:lstStyle/>
                    <a:p>
                      <a:pPr algn="ctr"/>
                      <a:r>
                        <a:rPr lang="en-US" sz="1000" dirty="0"/>
                        <a:t>Commandments of God</a:t>
                      </a:r>
                    </a:p>
                  </a:txBody>
                  <a:tcPr marL="68580" marR="68580" marT="34290" marB="34290"/>
                </a:tc>
                <a:tc hMerge="1">
                  <a:txBody>
                    <a:bodyPr/>
                    <a:lstStyle/>
                    <a:p>
                      <a:pPr algn="ctr"/>
                      <a:endParaRPr lang="en-US" dirty="0"/>
                    </a:p>
                  </a:txBody>
                  <a:tcPr/>
                </a:tc>
                <a:tc>
                  <a:txBody>
                    <a:bodyPr/>
                    <a:lstStyle/>
                    <a:p>
                      <a:pPr algn="ctr"/>
                      <a:r>
                        <a:rPr lang="en-US" sz="1000" dirty="0"/>
                        <a:t>Health</a:t>
                      </a:r>
                    </a:p>
                  </a:txBody>
                  <a:tcPr marL="68580" marR="68580" marT="34290" marB="34290"/>
                </a:tc>
                <a:extLst>
                  <a:ext uri="{0D108BD9-81ED-4DB2-BD59-A6C34878D82A}">
                    <a16:rowId xmlns:a16="http://schemas.microsoft.com/office/drawing/2014/main" val="4038898199"/>
                  </a:ext>
                </a:extLst>
              </a:tr>
              <a:tr h="278130">
                <a:tc>
                  <a:txBody>
                    <a:bodyPr/>
                    <a:lstStyle/>
                    <a:p>
                      <a:pPr algn="ctr"/>
                      <a:r>
                        <a:rPr lang="en-US" sz="1000" dirty="0"/>
                        <a:t>Laodicean Message</a:t>
                      </a:r>
                    </a:p>
                  </a:txBody>
                  <a:tcPr marL="68580" marR="68580" marT="34290" marB="34290"/>
                </a:tc>
                <a:tc gridSpan="2">
                  <a:txBody>
                    <a:bodyPr/>
                    <a:lstStyle/>
                    <a:p>
                      <a:pPr algn="ctr"/>
                      <a:r>
                        <a:rPr lang="en-US" sz="1000" dirty="0"/>
                        <a:t>Faith of Jesus</a:t>
                      </a:r>
                    </a:p>
                  </a:txBody>
                  <a:tcPr marL="68580" marR="68580" marT="34290" marB="34290"/>
                </a:tc>
                <a:tc hMerge="1">
                  <a:txBody>
                    <a:bodyPr/>
                    <a:lstStyle/>
                    <a:p>
                      <a:pPr algn="ctr"/>
                      <a:endParaRPr lang="en-US" dirty="0"/>
                    </a:p>
                  </a:txBody>
                  <a:tcPr/>
                </a:tc>
                <a:tc>
                  <a:txBody>
                    <a:bodyPr/>
                    <a:lstStyle/>
                    <a:p>
                      <a:pPr algn="ctr"/>
                      <a:r>
                        <a:rPr lang="en-US" sz="1000" dirty="0"/>
                        <a:t>Education</a:t>
                      </a:r>
                    </a:p>
                  </a:txBody>
                  <a:tcPr marL="68580" marR="68580" marT="34290" marB="34290"/>
                </a:tc>
                <a:extLst>
                  <a:ext uri="{0D108BD9-81ED-4DB2-BD59-A6C34878D82A}">
                    <a16:rowId xmlns:a16="http://schemas.microsoft.com/office/drawing/2014/main" val="4113528587"/>
                  </a:ext>
                </a:extLst>
              </a:tr>
              <a:tr h="278130">
                <a:tc>
                  <a:txBody>
                    <a:bodyPr/>
                    <a:lstStyle/>
                    <a:p>
                      <a:pPr algn="ctr"/>
                      <a:r>
                        <a:rPr lang="en-US" sz="1000" dirty="0"/>
                        <a:t>Loud Cry</a:t>
                      </a:r>
                    </a:p>
                  </a:txBody>
                  <a:tcPr marL="68580" marR="68580" marT="34290" marB="34290"/>
                </a:tc>
                <a:tc gridSpan="2">
                  <a:txBody>
                    <a:bodyPr/>
                    <a:lstStyle/>
                    <a:p>
                      <a:pPr algn="ctr"/>
                      <a:r>
                        <a:rPr lang="en-US" sz="1000" dirty="0"/>
                        <a:t>Sabbath</a:t>
                      </a:r>
                    </a:p>
                  </a:txBody>
                  <a:tcPr marL="68580" marR="68580" marT="34290" marB="34290"/>
                </a:tc>
                <a:tc hMerge="1">
                  <a:txBody>
                    <a:bodyPr/>
                    <a:lstStyle/>
                    <a:p>
                      <a:pPr algn="ctr"/>
                      <a:endParaRPr lang="en-US" dirty="0"/>
                    </a:p>
                  </a:txBody>
                  <a:tcPr/>
                </a:tc>
                <a:tc>
                  <a:txBody>
                    <a:bodyPr/>
                    <a:lstStyle/>
                    <a:p>
                      <a:pPr algn="ctr"/>
                      <a:endParaRPr lang="en-US" sz="1000" dirty="0"/>
                    </a:p>
                  </a:txBody>
                  <a:tcPr marL="68580" marR="68580" marT="34290" marB="34290"/>
                </a:tc>
                <a:extLst>
                  <a:ext uri="{0D108BD9-81ED-4DB2-BD59-A6C34878D82A}">
                    <a16:rowId xmlns:a16="http://schemas.microsoft.com/office/drawing/2014/main" val="2103400476"/>
                  </a:ext>
                </a:extLst>
              </a:tr>
              <a:tr h="278130">
                <a:tc>
                  <a:txBody>
                    <a:bodyPr/>
                    <a:lstStyle/>
                    <a:p>
                      <a:pPr algn="ctr"/>
                      <a:endParaRPr lang="en-US" sz="1000"/>
                    </a:p>
                  </a:txBody>
                  <a:tcPr marL="68580" marR="68580" marT="34290" marB="34290"/>
                </a:tc>
                <a:tc gridSpan="2">
                  <a:txBody>
                    <a:bodyPr/>
                    <a:lstStyle/>
                    <a:p>
                      <a:pPr algn="ctr"/>
                      <a:r>
                        <a:rPr lang="en-US" sz="1000" dirty="0"/>
                        <a:t>Non-immortality of the wicked</a:t>
                      </a:r>
                    </a:p>
                  </a:txBody>
                  <a:tcPr marL="68580" marR="68580" marT="34290" marB="34290"/>
                </a:tc>
                <a:tc hMerge="1">
                  <a:txBody>
                    <a:bodyPr/>
                    <a:lstStyle/>
                    <a:p>
                      <a:pPr algn="ctr"/>
                      <a:endParaRPr lang="en-US" dirty="0"/>
                    </a:p>
                  </a:txBody>
                  <a:tcPr/>
                </a:tc>
                <a:tc>
                  <a:txBody>
                    <a:bodyPr/>
                    <a:lstStyle/>
                    <a:p>
                      <a:pPr algn="ctr"/>
                      <a:endParaRPr lang="en-US" sz="1000" dirty="0"/>
                    </a:p>
                  </a:txBody>
                  <a:tcPr marL="68580" marR="68580" marT="34290" marB="34290"/>
                </a:tc>
                <a:extLst>
                  <a:ext uri="{0D108BD9-81ED-4DB2-BD59-A6C34878D82A}">
                    <a16:rowId xmlns:a16="http://schemas.microsoft.com/office/drawing/2014/main" val="3432965227"/>
                  </a:ext>
                </a:extLst>
              </a:tr>
            </a:tbl>
          </a:graphicData>
        </a:graphic>
      </p:graphicFrame>
      <p:sp>
        <p:nvSpPr>
          <p:cNvPr id="3" name="TextBox 2">
            <a:extLst>
              <a:ext uri="{FF2B5EF4-FFF2-40B4-BE49-F238E27FC236}">
                <a16:creationId xmlns:a16="http://schemas.microsoft.com/office/drawing/2014/main" id="{9C7290D0-96C2-2D4C-A839-95E74EFD3027}"/>
              </a:ext>
            </a:extLst>
          </p:cNvPr>
          <p:cNvSpPr txBox="1"/>
          <p:nvPr/>
        </p:nvSpPr>
        <p:spPr>
          <a:xfrm>
            <a:off x="2089546" y="4704963"/>
            <a:ext cx="739379" cy="300082"/>
          </a:xfrm>
          <a:prstGeom prst="rect">
            <a:avLst/>
          </a:prstGeom>
          <a:noFill/>
        </p:spPr>
        <p:txBody>
          <a:bodyPr wrap="square" rtlCol="0">
            <a:spAutoFit/>
          </a:bodyPr>
          <a:lstStyle/>
          <a:p>
            <a:r>
              <a:rPr lang="en-US" sz="1350" b="1" i="1" dirty="0"/>
              <a:t>Block</a:t>
            </a:r>
          </a:p>
        </p:txBody>
      </p:sp>
      <p:sp>
        <p:nvSpPr>
          <p:cNvPr id="4" name="TextBox 3">
            <a:extLst>
              <a:ext uri="{FF2B5EF4-FFF2-40B4-BE49-F238E27FC236}">
                <a16:creationId xmlns:a16="http://schemas.microsoft.com/office/drawing/2014/main" id="{6AA65077-40DB-6F4E-81F2-B5D525882F43}"/>
              </a:ext>
            </a:extLst>
          </p:cNvPr>
          <p:cNvSpPr txBox="1"/>
          <p:nvPr/>
        </p:nvSpPr>
        <p:spPr>
          <a:xfrm>
            <a:off x="3918346" y="4704963"/>
            <a:ext cx="1557338" cy="300082"/>
          </a:xfrm>
          <a:prstGeom prst="rect">
            <a:avLst/>
          </a:prstGeom>
          <a:noFill/>
        </p:spPr>
        <p:txBody>
          <a:bodyPr wrap="square" rtlCol="0">
            <a:spAutoFit/>
          </a:bodyPr>
          <a:lstStyle/>
          <a:p>
            <a:r>
              <a:rPr lang="en-US" sz="1350" b="1" i="1" dirty="0"/>
              <a:t>Move (unbelief)</a:t>
            </a:r>
          </a:p>
        </p:txBody>
      </p:sp>
      <p:sp>
        <p:nvSpPr>
          <p:cNvPr id="5" name="TextBox 4">
            <a:extLst>
              <a:ext uri="{FF2B5EF4-FFF2-40B4-BE49-F238E27FC236}">
                <a16:creationId xmlns:a16="http://schemas.microsoft.com/office/drawing/2014/main" id="{E6ADA1B6-D4BE-4A4F-A296-32418C11E6B3}"/>
              </a:ext>
            </a:extLst>
          </p:cNvPr>
          <p:cNvSpPr txBox="1"/>
          <p:nvPr/>
        </p:nvSpPr>
        <p:spPr>
          <a:xfrm>
            <a:off x="5987653" y="4704963"/>
            <a:ext cx="1557338" cy="300082"/>
          </a:xfrm>
          <a:prstGeom prst="rect">
            <a:avLst/>
          </a:prstGeom>
          <a:noFill/>
        </p:spPr>
        <p:txBody>
          <a:bodyPr wrap="square" rtlCol="0">
            <a:spAutoFit/>
          </a:bodyPr>
          <a:lstStyle/>
          <a:p>
            <a:r>
              <a:rPr lang="en-US" sz="1350" b="1" i="1" dirty="0"/>
              <a:t>Contaminate</a:t>
            </a:r>
          </a:p>
        </p:txBody>
      </p:sp>
      <p:cxnSp>
        <p:nvCxnSpPr>
          <p:cNvPr id="7" name="Straight Arrow Connector 6">
            <a:extLst>
              <a:ext uri="{FF2B5EF4-FFF2-40B4-BE49-F238E27FC236}">
                <a16:creationId xmlns:a16="http://schemas.microsoft.com/office/drawing/2014/main" id="{86AD67FD-79EB-5847-BAD6-3FC2329380C3}"/>
              </a:ext>
            </a:extLst>
          </p:cNvPr>
          <p:cNvCxnSpPr/>
          <p:nvPr/>
        </p:nvCxnSpPr>
        <p:spPr>
          <a:xfrm flipH="1">
            <a:off x="2594967" y="1864519"/>
            <a:ext cx="3030737" cy="2978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8EC40DE-D333-2D45-87F3-E03501CEAF74}"/>
              </a:ext>
            </a:extLst>
          </p:cNvPr>
          <p:cNvCxnSpPr>
            <a:cxnSpLocks/>
          </p:cNvCxnSpPr>
          <p:nvPr/>
        </p:nvCxnSpPr>
        <p:spPr>
          <a:xfrm flipH="1">
            <a:off x="4374740" y="1864519"/>
            <a:ext cx="1250964" cy="29360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2CE687B-2687-2246-B961-5AA41129EAE7}"/>
              </a:ext>
            </a:extLst>
          </p:cNvPr>
          <p:cNvCxnSpPr>
            <a:cxnSpLocks/>
          </p:cNvCxnSpPr>
          <p:nvPr/>
        </p:nvCxnSpPr>
        <p:spPr>
          <a:xfrm>
            <a:off x="5625704" y="1864519"/>
            <a:ext cx="505420" cy="2897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50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2C602-741B-C747-918B-E9F36F1B4858}"/>
              </a:ext>
            </a:extLst>
          </p:cNvPr>
          <p:cNvSpPr>
            <a:spLocks noGrp="1"/>
          </p:cNvSpPr>
          <p:nvPr>
            <p:ph type="title"/>
          </p:nvPr>
        </p:nvSpPr>
        <p:spPr/>
        <p:txBody>
          <a:bodyPr/>
          <a:lstStyle/>
          <a:p>
            <a:r>
              <a:rPr lang="en-US" dirty="0"/>
              <a:t>Thought question</a:t>
            </a:r>
          </a:p>
        </p:txBody>
      </p:sp>
      <p:sp>
        <p:nvSpPr>
          <p:cNvPr id="3" name="Content Placeholder 2">
            <a:extLst>
              <a:ext uri="{FF2B5EF4-FFF2-40B4-BE49-F238E27FC236}">
                <a16:creationId xmlns:a16="http://schemas.microsoft.com/office/drawing/2014/main" id="{2CBBE0DE-FFD4-6C4B-B087-8D8444F2EBB3}"/>
              </a:ext>
            </a:extLst>
          </p:cNvPr>
          <p:cNvSpPr>
            <a:spLocks noGrp="1"/>
          </p:cNvSpPr>
          <p:nvPr>
            <p:ph idx="1"/>
          </p:nvPr>
        </p:nvSpPr>
        <p:spPr/>
        <p:txBody>
          <a:bodyPr/>
          <a:lstStyle/>
          <a:p>
            <a:r>
              <a:rPr lang="en-US" dirty="0"/>
              <a:t>Do you desire to reflect the simplicity of the unselfish love God has for you?</a:t>
            </a:r>
          </a:p>
        </p:txBody>
      </p:sp>
    </p:spTree>
    <p:extLst>
      <p:ext uri="{BB962C8B-B14F-4D97-AF65-F5344CB8AC3E}">
        <p14:creationId xmlns:p14="http://schemas.microsoft.com/office/powerpoint/2010/main" val="229276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23608"/>
            <a:ext cx="6704829" cy="3777751"/>
          </a:xfrm>
        </p:spPr>
        <p:txBody>
          <a:bodyPr>
            <a:noAutofit/>
          </a:bodyPr>
          <a:lstStyle/>
          <a:p>
            <a:r>
              <a:rPr lang="en-US" dirty="0"/>
              <a:t>The 7 landmarks are “the truth for this time” (and are covered in Revelation 14).</a:t>
            </a:r>
          </a:p>
          <a:p>
            <a:r>
              <a:rPr lang="en-US" dirty="0"/>
              <a:t>The Cleansing of the Sanctuary / Day of Atonement is the process of transition.</a:t>
            </a:r>
          </a:p>
          <a:p>
            <a:r>
              <a:rPr lang="en-US" dirty="0"/>
              <a:t>The 4 messages bring the whole world to face the transition. </a:t>
            </a:r>
          </a:p>
          <a:p>
            <a:r>
              <a:rPr lang="en-US" dirty="0"/>
              <a:t>The 2 messages are especially for the messengers, showing their need before God.</a:t>
            </a:r>
          </a:p>
          <a:p>
            <a:r>
              <a:rPr lang="en-US" dirty="0"/>
              <a:t>The principle of selfishness causing unbelief has delayed the process.</a:t>
            </a:r>
          </a:p>
        </p:txBody>
      </p:sp>
    </p:spTree>
    <p:extLst>
      <p:ext uri="{BB962C8B-B14F-4D97-AF65-F5344CB8AC3E}">
        <p14:creationId xmlns:p14="http://schemas.microsoft.com/office/powerpoint/2010/main" val="99294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107735" y="4147237"/>
            <a:ext cx="7202456" cy="1158188"/>
          </a:xfrm>
        </p:spPr>
        <p:txBody>
          <a:bodyPr>
            <a:normAutofit/>
          </a:bodyPr>
          <a:lstStyle/>
          <a:p>
            <a:r>
              <a:rPr lang="en-US" dirty="0"/>
              <a:t>See the 2 tables in the syllabus Reference section for more details.</a:t>
            </a:r>
          </a:p>
        </p:txBody>
      </p:sp>
      <p:graphicFrame>
        <p:nvGraphicFramePr>
          <p:cNvPr id="4" name="Table 3">
            <a:extLst>
              <a:ext uri="{FF2B5EF4-FFF2-40B4-BE49-F238E27FC236}">
                <a16:creationId xmlns:a16="http://schemas.microsoft.com/office/drawing/2014/main" id="{6041B77C-9DC9-7D44-ADAC-253111752A47}"/>
              </a:ext>
            </a:extLst>
          </p:cNvPr>
          <p:cNvGraphicFramePr>
            <a:graphicFrameLocks noGrp="1"/>
          </p:cNvGraphicFramePr>
          <p:nvPr>
            <p:extLst/>
          </p:nvPr>
        </p:nvGraphicFramePr>
        <p:xfrm>
          <a:off x="290214" y="2874605"/>
          <a:ext cx="8680540" cy="531495"/>
        </p:xfrm>
        <a:graphic>
          <a:graphicData uri="http://schemas.openxmlformats.org/drawingml/2006/table">
            <a:tbl>
              <a:tblPr firstRow="1" bandRow="1">
                <a:tableStyleId>{5C22544A-7EE6-4342-B048-85BDC9FD1C3A}</a:tableStyleId>
              </a:tblPr>
              <a:tblGrid>
                <a:gridCol w="868054">
                  <a:extLst>
                    <a:ext uri="{9D8B030D-6E8A-4147-A177-3AD203B41FA5}">
                      <a16:colId xmlns:a16="http://schemas.microsoft.com/office/drawing/2014/main" val="394793203"/>
                    </a:ext>
                  </a:extLst>
                </a:gridCol>
                <a:gridCol w="868054">
                  <a:extLst>
                    <a:ext uri="{9D8B030D-6E8A-4147-A177-3AD203B41FA5}">
                      <a16:colId xmlns:a16="http://schemas.microsoft.com/office/drawing/2014/main" val="337103736"/>
                    </a:ext>
                  </a:extLst>
                </a:gridCol>
                <a:gridCol w="868054">
                  <a:extLst>
                    <a:ext uri="{9D8B030D-6E8A-4147-A177-3AD203B41FA5}">
                      <a16:colId xmlns:a16="http://schemas.microsoft.com/office/drawing/2014/main" val="3612249658"/>
                    </a:ext>
                  </a:extLst>
                </a:gridCol>
                <a:gridCol w="868054">
                  <a:extLst>
                    <a:ext uri="{9D8B030D-6E8A-4147-A177-3AD203B41FA5}">
                      <a16:colId xmlns:a16="http://schemas.microsoft.com/office/drawing/2014/main" val="1251015759"/>
                    </a:ext>
                  </a:extLst>
                </a:gridCol>
                <a:gridCol w="1010369">
                  <a:extLst>
                    <a:ext uri="{9D8B030D-6E8A-4147-A177-3AD203B41FA5}">
                      <a16:colId xmlns:a16="http://schemas.microsoft.com/office/drawing/2014/main" val="1340862975"/>
                    </a:ext>
                  </a:extLst>
                </a:gridCol>
                <a:gridCol w="725739">
                  <a:extLst>
                    <a:ext uri="{9D8B030D-6E8A-4147-A177-3AD203B41FA5}">
                      <a16:colId xmlns:a16="http://schemas.microsoft.com/office/drawing/2014/main" val="872088920"/>
                    </a:ext>
                  </a:extLst>
                </a:gridCol>
                <a:gridCol w="645861">
                  <a:extLst>
                    <a:ext uri="{9D8B030D-6E8A-4147-A177-3AD203B41FA5}">
                      <a16:colId xmlns:a16="http://schemas.microsoft.com/office/drawing/2014/main" val="4150310346"/>
                    </a:ext>
                  </a:extLst>
                </a:gridCol>
                <a:gridCol w="834081">
                  <a:extLst>
                    <a:ext uri="{9D8B030D-6E8A-4147-A177-3AD203B41FA5}">
                      <a16:colId xmlns:a16="http://schemas.microsoft.com/office/drawing/2014/main" val="981141126"/>
                    </a:ext>
                  </a:extLst>
                </a:gridCol>
                <a:gridCol w="815546">
                  <a:extLst>
                    <a:ext uri="{9D8B030D-6E8A-4147-A177-3AD203B41FA5}">
                      <a16:colId xmlns:a16="http://schemas.microsoft.com/office/drawing/2014/main" val="186112458"/>
                    </a:ext>
                  </a:extLst>
                </a:gridCol>
                <a:gridCol w="1176728">
                  <a:extLst>
                    <a:ext uri="{9D8B030D-6E8A-4147-A177-3AD203B41FA5}">
                      <a16:colId xmlns:a16="http://schemas.microsoft.com/office/drawing/2014/main" val="762974630"/>
                    </a:ext>
                  </a:extLst>
                </a:gridCol>
              </a:tblGrid>
              <a:tr h="531495">
                <a:tc>
                  <a:txBody>
                    <a:bodyPr/>
                    <a:lstStyle/>
                    <a:p>
                      <a:r>
                        <a:rPr lang="en-US" sz="1000" i="1" dirty="0"/>
                        <a:t>First Angel’s Message</a:t>
                      </a:r>
                    </a:p>
                  </a:txBody>
                  <a:tcPr marL="68580" marR="68580" marT="34290" marB="34290"/>
                </a:tc>
                <a:tc>
                  <a:txBody>
                    <a:bodyPr/>
                    <a:lstStyle/>
                    <a:p>
                      <a:r>
                        <a:rPr lang="en-US" sz="1000" i="1" dirty="0"/>
                        <a:t>Second Angel’s Message</a:t>
                      </a:r>
                    </a:p>
                  </a:txBody>
                  <a:tcPr marL="68580" marR="68580" marT="34290" marB="34290"/>
                </a:tc>
                <a:tc>
                  <a:txBody>
                    <a:bodyPr/>
                    <a:lstStyle/>
                    <a:p>
                      <a:r>
                        <a:rPr lang="en-US" sz="1000" i="1" dirty="0"/>
                        <a:t>Midnight Cry</a:t>
                      </a:r>
                    </a:p>
                  </a:txBody>
                  <a:tcPr marL="68580" marR="68580" marT="34290" marB="34290"/>
                </a:tc>
                <a:tc>
                  <a:txBody>
                    <a:bodyPr/>
                    <a:lstStyle/>
                    <a:p>
                      <a:r>
                        <a:rPr lang="en-US" sz="1000" i="1" dirty="0"/>
                        <a:t>Third Angel’s Message</a:t>
                      </a:r>
                    </a:p>
                  </a:txBody>
                  <a:tcPr marL="68580" marR="68580" marT="34290" marB="34290"/>
                </a:tc>
                <a:tc>
                  <a:txBody>
                    <a:bodyPr/>
                    <a:lstStyle/>
                    <a:p>
                      <a:r>
                        <a:rPr lang="en-US" sz="1000" i="1" dirty="0"/>
                        <a:t>Laodicean Message</a:t>
                      </a:r>
                    </a:p>
                  </a:txBody>
                  <a:tcPr marL="68580" marR="68580" marT="34290" marB="34290"/>
                </a:tc>
                <a:tc>
                  <a:txBody>
                    <a:bodyPr/>
                    <a:lstStyle/>
                    <a:p>
                      <a:r>
                        <a:rPr lang="en-US" sz="1000" dirty="0"/>
                        <a:t>Latter Rain</a:t>
                      </a:r>
                    </a:p>
                  </a:txBody>
                  <a:tcPr marL="68580" marR="68580" marT="34290" marB="34290"/>
                </a:tc>
                <a:tc>
                  <a:txBody>
                    <a:bodyPr/>
                    <a:lstStyle/>
                    <a:p>
                      <a:r>
                        <a:rPr lang="en-US" sz="1000" i="1" dirty="0"/>
                        <a:t>Loud Cry</a:t>
                      </a:r>
                    </a:p>
                  </a:txBody>
                  <a:tcPr marL="68580" marR="68580" marT="34290" marB="34290"/>
                </a:tc>
                <a:tc>
                  <a:txBody>
                    <a:bodyPr/>
                    <a:lstStyle/>
                    <a:p>
                      <a:r>
                        <a:rPr lang="en-US" sz="1000" dirty="0"/>
                        <a:t>Time of Trouble</a:t>
                      </a:r>
                    </a:p>
                  </a:txBody>
                  <a:tcPr marL="68580" marR="68580" marT="34290" marB="34290"/>
                </a:tc>
                <a:tc>
                  <a:txBody>
                    <a:bodyPr/>
                    <a:lstStyle/>
                    <a:p>
                      <a:r>
                        <a:rPr lang="en-US" sz="1000" dirty="0"/>
                        <a:t>Second Coming</a:t>
                      </a:r>
                    </a:p>
                  </a:txBody>
                  <a:tcPr marL="68580" marR="68580" marT="34290" marB="34290"/>
                </a:tc>
                <a:tc>
                  <a:txBody>
                    <a:bodyPr/>
                    <a:lstStyle/>
                    <a:p>
                      <a:r>
                        <a:rPr lang="en-US" sz="1000" dirty="0"/>
                        <a:t>Millennium</a:t>
                      </a:r>
                    </a:p>
                  </a:txBody>
                  <a:tcPr marL="68580" marR="68580" marT="34290" marB="34290"/>
                </a:tc>
                <a:extLst>
                  <a:ext uri="{0D108BD9-81ED-4DB2-BD59-A6C34878D82A}">
                    <a16:rowId xmlns:a16="http://schemas.microsoft.com/office/drawing/2014/main" val="2294351746"/>
                  </a:ext>
                </a:extLst>
              </a:tr>
            </a:tbl>
          </a:graphicData>
        </a:graphic>
      </p:graphicFrame>
      <p:sp>
        <p:nvSpPr>
          <p:cNvPr id="5" name="TextBox 4">
            <a:extLst>
              <a:ext uri="{FF2B5EF4-FFF2-40B4-BE49-F238E27FC236}">
                <a16:creationId xmlns:a16="http://schemas.microsoft.com/office/drawing/2014/main" id="{9BBC5302-2390-1E4A-83DA-C4FE50A20EEB}"/>
              </a:ext>
            </a:extLst>
          </p:cNvPr>
          <p:cNvSpPr txBox="1"/>
          <p:nvPr/>
        </p:nvSpPr>
        <p:spPr>
          <a:xfrm>
            <a:off x="919648" y="2522746"/>
            <a:ext cx="6237962" cy="300082"/>
          </a:xfrm>
          <a:prstGeom prst="rect">
            <a:avLst/>
          </a:prstGeom>
          <a:noFill/>
        </p:spPr>
        <p:txBody>
          <a:bodyPr wrap="square" rtlCol="0">
            <a:spAutoFit/>
          </a:bodyPr>
          <a:lstStyle/>
          <a:p>
            <a:r>
              <a:rPr lang="en-US" sz="1350" dirty="0"/>
              <a:t>2300 Years 		   Day of Atonement</a:t>
            </a:r>
          </a:p>
        </p:txBody>
      </p:sp>
      <p:sp>
        <p:nvSpPr>
          <p:cNvPr id="6" name="Right Arrow 5">
            <a:extLst>
              <a:ext uri="{FF2B5EF4-FFF2-40B4-BE49-F238E27FC236}">
                <a16:creationId xmlns:a16="http://schemas.microsoft.com/office/drawing/2014/main" id="{E810EE02-85A8-C641-B1A5-FD637507EC7B}"/>
              </a:ext>
            </a:extLst>
          </p:cNvPr>
          <p:cNvSpPr/>
          <p:nvPr/>
        </p:nvSpPr>
        <p:spPr>
          <a:xfrm flipV="1">
            <a:off x="1802733" y="2597902"/>
            <a:ext cx="1070975" cy="1597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ight Arrow 6">
            <a:extLst>
              <a:ext uri="{FF2B5EF4-FFF2-40B4-BE49-F238E27FC236}">
                <a16:creationId xmlns:a16="http://schemas.microsoft.com/office/drawing/2014/main" id="{EEFBE2A3-C53B-8C4F-BAFB-CC5815C417E8}"/>
              </a:ext>
            </a:extLst>
          </p:cNvPr>
          <p:cNvSpPr/>
          <p:nvPr/>
        </p:nvSpPr>
        <p:spPr>
          <a:xfrm flipV="1">
            <a:off x="4376203" y="2597614"/>
            <a:ext cx="4557365" cy="1597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ight Arrow 7">
            <a:extLst>
              <a:ext uri="{FF2B5EF4-FFF2-40B4-BE49-F238E27FC236}">
                <a16:creationId xmlns:a16="http://schemas.microsoft.com/office/drawing/2014/main" id="{A1E1D6D1-2F76-3D48-88BB-AC2DEC7153CE}"/>
              </a:ext>
            </a:extLst>
          </p:cNvPr>
          <p:cNvSpPr/>
          <p:nvPr/>
        </p:nvSpPr>
        <p:spPr>
          <a:xfrm flipV="1">
            <a:off x="95543" y="2597902"/>
            <a:ext cx="877859" cy="1597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 name="Straight Connector 8">
            <a:extLst>
              <a:ext uri="{FF2B5EF4-FFF2-40B4-BE49-F238E27FC236}">
                <a16:creationId xmlns:a16="http://schemas.microsoft.com/office/drawing/2014/main" id="{B14F52E7-1545-C846-B3CE-9AB0EB29167F}"/>
              </a:ext>
            </a:extLst>
          </p:cNvPr>
          <p:cNvCxnSpPr/>
          <p:nvPr/>
        </p:nvCxnSpPr>
        <p:spPr>
          <a:xfrm>
            <a:off x="2890454" y="2522746"/>
            <a:ext cx="0" cy="351859"/>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49ED5D2-3007-F54A-88E3-927250FD6BD0}"/>
              </a:ext>
            </a:extLst>
          </p:cNvPr>
          <p:cNvSpPr txBox="1"/>
          <p:nvPr/>
        </p:nvSpPr>
        <p:spPr>
          <a:xfrm>
            <a:off x="2634147" y="2316314"/>
            <a:ext cx="545007" cy="300082"/>
          </a:xfrm>
          <a:prstGeom prst="rect">
            <a:avLst/>
          </a:prstGeom>
          <a:noFill/>
        </p:spPr>
        <p:txBody>
          <a:bodyPr wrap="square" rtlCol="0">
            <a:spAutoFit/>
          </a:bodyPr>
          <a:lstStyle/>
          <a:p>
            <a:r>
              <a:rPr lang="en-US" sz="1350" dirty="0"/>
              <a:t>1844</a:t>
            </a:r>
          </a:p>
        </p:txBody>
      </p:sp>
      <p:sp>
        <p:nvSpPr>
          <p:cNvPr id="11" name="TextBox 10">
            <a:extLst>
              <a:ext uri="{FF2B5EF4-FFF2-40B4-BE49-F238E27FC236}">
                <a16:creationId xmlns:a16="http://schemas.microsoft.com/office/drawing/2014/main" id="{C0EA628F-C5FA-8B49-B189-DF2811C13ECB}"/>
              </a:ext>
            </a:extLst>
          </p:cNvPr>
          <p:cNvSpPr txBox="1"/>
          <p:nvPr/>
        </p:nvSpPr>
        <p:spPr>
          <a:xfrm>
            <a:off x="277221" y="3629695"/>
            <a:ext cx="5886407" cy="300082"/>
          </a:xfrm>
          <a:prstGeom prst="rect">
            <a:avLst/>
          </a:prstGeom>
          <a:noFill/>
        </p:spPr>
        <p:txBody>
          <a:bodyPr wrap="square" rtlCol="0">
            <a:spAutoFit/>
          </a:bodyPr>
          <a:lstStyle/>
          <a:p>
            <a:r>
              <a:rPr lang="en-US" sz="1350" dirty="0"/>
              <a:t>Advent Movement</a:t>
            </a:r>
          </a:p>
        </p:txBody>
      </p:sp>
      <p:sp>
        <p:nvSpPr>
          <p:cNvPr id="12" name="Right Arrow 11">
            <a:extLst>
              <a:ext uri="{FF2B5EF4-FFF2-40B4-BE49-F238E27FC236}">
                <a16:creationId xmlns:a16="http://schemas.microsoft.com/office/drawing/2014/main" id="{7ED0E663-64F4-C640-AC17-C39E3E291497}"/>
              </a:ext>
            </a:extLst>
          </p:cNvPr>
          <p:cNvSpPr/>
          <p:nvPr/>
        </p:nvSpPr>
        <p:spPr>
          <a:xfrm flipV="1">
            <a:off x="1684949" y="3705533"/>
            <a:ext cx="4441223" cy="1597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3" name="Straight Connector 12">
            <a:extLst>
              <a:ext uri="{FF2B5EF4-FFF2-40B4-BE49-F238E27FC236}">
                <a16:creationId xmlns:a16="http://schemas.microsoft.com/office/drawing/2014/main" id="{A82F91B0-5FF3-1443-BE16-BB7BE19FA1E6}"/>
              </a:ext>
            </a:extLst>
          </p:cNvPr>
          <p:cNvCxnSpPr/>
          <p:nvPr/>
        </p:nvCxnSpPr>
        <p:spPr>
          <a:xfrm>
            <a:off x="6144899" y="3547494"/>
            <a:ext cx="0" cy="35185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12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10" grpId="0"/>
      <p:bldP spid="11" grpId="0"/>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Back to basics</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43928"/>
            <a:ext cx="6571343" cy="3869191"/>
          </a:xfrm>
        </p:spPr>
        <p:txBody>
          <a:bodyPr>
            <a:normAutofit/>
          </a:bodyPr>
          <a:lstStyle/>
          <a:p>
            <a:r>
              <a:rPr lang="en-US" dirty="0"/>
              <a:t>Marriage between two people is a demonstration of the oneness of unselfish love:</a:t>
            </a:r>
          </a:p>
          <a:p>
            <a:pPr lvl="1"/>
            <a:r>
              <a:rPr lang="en-US" dirty="0"/>
              <a:t>In the Godhead (“our image” Genesis 1:26)</a:t>
            </a:r>
          </a:p>
          <a:p>
            <a:pPr lvl="1"/>
            <a:r>
              <a:rPr lang="en-US" dirty="0"/>
              <a:t>Between God and His people (“His wife hath made herself ready” Revelation 19:7)</a:t>
            </a:r>
          </a:p>
          <a:p>
            <a:r>
              <a:rPr lang="en-US" dirty="0"/>
              <a:t>Paul uses the last symbolism with the Corinthians:</a:t>
            </a:r>
          </a:p>
          <a:p>
            <a:pPr lvl="1"/>
            <a:r>
              <a:rPr lang="en-US" dirty="0"/>
              <a:t>“I am jealous over you with godly jealousy: for I have espoused you to one husband, that I may present you as a chaste virgin to Christ. But I fear, lest by any means, as the serpent beguiled Eve through his subtilty, so your minds should be corrupted from the simplicity that is in Christ.” (2 Corinthians 11:2, 3)</a:t>
            </a:r>
          </a:p>
          <a:p>
            <a:endParaRPr lang="en-US" dirty="0"/>
          </a:p>
        </p:txBody>
      </p:sp>
    </p:spTree>
    <p:extLst>
      <p:ext uri="{BB962C8B-B14F-4D97-AF65-F5344CB8AC3E}">
        <p14:creationId xmlns:p14="http://schemas.microsoft.com/office/powerpoint/2010/main" val="186843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simplicity</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43928"/>
            <a:ext cx="6571343" cy="4031751"/>
          </a:xfrm>
        </p:spPr>
        <p:txBody>
          <a:bodyPr>
            <a:normAutofit/>
          </a:bodyPr>
          <a:lstStyle/>
          <a:p>
            <a:r>
              <a:rPr lang="en-US" dirty="0"/>
              <a:t>= One principle only: unselfish love</a:t>
            </a:r>
          </a:p>
          <a:p>
            <a:r>
              <a:rPr lang="en-US" dirty="0"/>
              <a:t>= Eye single to God’s glory (Matthew 6:22): reflecting only unselfishness</a:t>
            </a:r>
          </a:p>
          <a:p>
            <a:r>
              <a:rPr lang="en-US" dirty="0"/>
              <a:t>This is the necessary preparation for heaven where there will be only the eternal principle functioning.</a:t>
            </a:r>
          </a:p>
          <a:p>
            <a:r>
              <a:rPr lang="en-US" dirty="0"/>
              <a:t>The Lamb’s wife has “made herself ready” means the self-sacrificing Bridegroom has finally a self-sacrificing bride.</a:t>
            </a:r>
          </a:p>
          <a:p>
            <a:r>
              <a:rPr lang="en-US" dirty="0"/>
              <a:t>Cleansed from selfishness / self-exaltation = heart of the cleansing of the sanctuary</a:t>
            </a:r>
          </a:p>
        </p:txBody>
      </p:sp>
    </p:spTree>
    <p:extLst>
      <p:ext uri="{BB962C8B-B14F-4D97-AF65-F5344CB8AC3E}">
        <p14:creationId xmlns:p14="http://schemas.microsoft.com/office/powerpoint/2010/main" val="244769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simplicity</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43929"/>
            <a:ext cx="6571343" cy="2936376"/>
          </a:xfrm>
        </p:spPr>
        <p:txBody>
          <a:bodyPr>
            <a:normAutofit/>
          </a:bodyPr>
          <a:lstStyle/>
          <a:p>
            <a:r>
              <a:rPr lang="en-US" dirty="0"/>
              <a:t>The eternal principle of unselfish love is God’s core character, for “God is love.” (1 John 4:8). </a:t>
            </a:r>
          </a:p>
          <a:p>
            <a:r>
              <a:rPr lang="en-US" dirty="0"/>
              <a:t>This is what the Bible calls “the truth” in contrast to “the lie” the devil speaks about God (John 8:44; compare Romans 1:25; 2 Thessalonians 2:8-13).</a:t>
            </a:r>
          </a:p>
        </p:txBody>
      </p:sp>
    </p:spTree>
    <p:extLst>
      <p:ext uri="{BB962C8B-B14F-4D97-AF65-F5344CB8AC3E}">
        <p14:creationId xmlns:p14="http://schemas.microsoft.com/office/powerpoint/2010/main" val="81158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simplicity</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43928"/>
            <a:ext cx="6571343" cy="3899671"/>
          </a:xfrm>
        </p:spPr>
        <p:txBody>
          <a:bodyPr>
            <a:normAutofit/>
          </a:bodyPr>
          <a:lstStyle/>
          <a:p>
            <a:r>
              <a:rPr lang="en-US" dirty="0"/>
              <a:t>As we mature in that love, we are prepared for “the day of judgment”—prepared to stand, prepared to give the final witness. “We have known and believed the love that God hath to us. God is love and he that dwelleth in love dwelleth in God, and God in him. Herein is our love made perfect, that we may have boldness in the day of judgment: because as He is, so are we in this world. There is no fear in love; but perfect love </a:t>
            </a:r>
            <a:r>
              <a:rPr lang="en-US" dirty="0" err="1"/>
              <a:t>casteth</a:t>
            </a:r>
            <a:r>
              <a:rPr lang="en-US" dirty="0"/>
              <a:t> out fear: because fear hath torment. He that </a:t>
            </a:r>
            <a:r>
              <a:rPr lang="en-US" dirty="0" err="1"/>
              <a:t>feareth</a:t>
            </a:r>
            <a:r>
              <a:rPr lang="en-US" dirty="0"/>
              <a:t> is not made perfect in love. We love Him because He first loved us.” (1 John 4:16-19)</a:t>
            </a:r>
          </a:p>
        </p:txBody>
      </p:sp>
    </p:spTree>
    <p:extLst>
      <p:ext uri="{BB962C8B-B14F-4D97-AF65-F5344CB8AC3E}">
        <p14:creationId xmlns:p14="http://schemas.microsoft.com/office/powerpoint/2010/main" val="1530282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simplicity</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43928"/>
            <a:ext cx="6571343" cy="3848871"/>
          </a:xfrm>
        </p:spPr>
        <p:txBody>
          <a:bodyPr>
            <a:normAutofit/>
          </a:bodyPr>
          <a:lstStyle/>
          <a:p>
            <a:r>
              <a:rPr lang="en-US" dirty="0"/>
              <a:t>Note what “the sealing” Revelation 7:1-3 refers to:</a:t>
            </a:r>
          </a:p>
          <a:p>
            <a:r>
              <a:rPr lang="en-US" dirty="0"/>
              <a:t>“Just as soon as the people of God are sealed in their foreheads—it is not any seal or mark that can be seen, but a settling into </a:t>
            </a:r>
            <a:r>
              <a:rPr lang="en-US" b="1" dirty="0"/>
              <a:t>the truth</a:t>
            </a:r>
            <a:r>
              <a:rPr lang="en-US" dirty="0"/>
              <a:t>, both intellectually and spiritually, so they cannot be moved—just as soon as God’s people are sealed and prepared for the shaking, it will come. Indeed, it has begun already.” (1902).  {</a:t>
            </a:r>
            <a:r>
              <a:rPr lang="en-US" i="1" dirty="0"/>
              <a:t>Last Day Events</a:t>
            </a:r>
            <a:r>
              <a:rPr lang="en-US" dirty="0"/>
              <a:t>, page 219.4} (emphasis supplied)</a:t>
            </a:r>
          </a:p>
        </p:txBody>
      </p:sp>
    </p:spTree>
    <p:extLst>
      <p:ext uri="{BB962C8B-B14F-4D97-AF65-F5344CB8AC3E}">
        <p14:creationId xmlns:p14="http://schemas.microsoft.com/office/powerpoint/2010/main" val="367005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162</TotalTime>
  <Words>2190</Words>
  <Application>Microsoft Macintosh PowerPoint</Application>
  <PresentationFormat>On-screen Show (4:3)</PresentationFormat>
  <Paragraphs>164</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Gill Sans MT</vt:lpstr>
      <vt:lpstr>Gallery</vt:lpstr>
      <vt:lpstr>Righteousness simplified:  everything swallowed up</vt:lpstr>
      <vt:lpstr>Review</vt:lpstr>
      <vt:lpstr>Review</vt:lpstr>
      <vt:lpstr>Overview</vt:lpstr>
      <vt:lpstr>Back to basics</vt:lpstr>
      <vt:lpstr>simplicity</vt:lpstr>
      <vt:lpstr>simplicity</vt:lpstr>
      <vt:lpstr>simplicity</vt:lpstr>
      <vt:lpstr>simplicity</vt:lpstr>
      <vt:lpstr>Advent movement in Judgment hour</vt:lpstr>
      <vt:lpstr>Messages and two principles</vt:lpstr>
      <vt:lpstr>Landmarks and two principles</vt:lpstr>
      <vt:lpstr>Landmarks and two principles</vt:lpstr>
      <vt:lpstr>Landmarks and two principles</vt:lpstr>
      <vt:lpstr>ministries and two principles</vt:lpstr>
      <vt:lpstr>ministries and two principles</vt:lpstr>
      <vt:lpstr>ministries and two principles</vt:lpstr>
      <vt:lpstr>ministries and two principles</vt:lpstr>
      <vt:lpstr>ministries and two principles</vt:lpstr>
      <vt:lpstr>ministries and two principles</vt:lpstr>
      <vt:lpstr>ministries and two principles</vt:lpstr>
      <vt:lpstr>Time summary</vt:lpstr>
      <vt:lpstr>Time summary</vt:lpstr>
      <vt:lpstr>summary</vt:lpstr>
      <vt:lpstr>PowerPoint Presentation</vt:lpstr>
      <vt:lpstr>Thought question</vt:lpstr>
    </vt:vector>
  </TitlesOfParts>
  <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 Bischoff</dc:creator>
  <cp:lastModifiedBy>Fred Bischoff</cp:lastModifiedBy>
  <cp:revision>7</cp:revision>
  <dcterms:created xsi:type="dcterms:W3CDTF">2018-05-15T04:10:21Z</dcterms:created>
  <dcterms:modified xsi:type="dcterms:W3CDTF">2018-05-20T03:57:49Z</dcterms:modified>
</cp:coreProperties>
</file>